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ba373aee0e40b8" /><Relationship Type="http://schemas.openxmlformats.org/officeDocument/2006/relationships/extended-properties" Target="/docProps/app.xml" Id="Ra847ebbbcccf4e34" /><Relationship Type="http://schemas.openxmlformats.org/officeDocument/2006/relationships/officeDocument" Target="/ppt/presentation.xml" Id="R87e672fbf37e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5aad579fd4d85"/>
  </p:sldMasterIdLst>
  <p:notesMasterIdLst>
    <p:notesMasterId xmlns:r="http://schemas.openxmlformats.org/officeDocument/2006/relationships" r:id="R73044102deb44312"/>
  </p:notesMasterIdLst>
  <p:sldIdLst>
    <p:sldId xmlns:r="http://schemas.openxmlformats.org/officeDocument/2006/relationships" id="256" r:id="R23ba2502d4174185"/>
    <p:sldId xmlns:r="http://schemas.openxmlformats.org/officeDocument/2006/relationships" id="257" r:id="R56671cb10d444b76"/>
    <p:sldId xmlns:r="http://schemas.openxmlformats.org/officeDocument/2006/relationships" id="258" r:id="Rd8182b19e8194e7e"/>
    <p:sldId xmlns:r="http://schemas.openxmlformats.org/officeDocument/2006/relationships" id="259" r:id="Rdabdaf623a8a4c8d"/>
    <p:sldId xmlns:r="http://schemas.openxmlformats.org/officeDocument/2006/relationships" id="260" r:id="Rc95f39c28b1d4e37"/>
    <p:sldId xmlns:r="http://schemas.openxmlformats.org/officeDocument/2006/relationships" id="261" r:id="R66032516fc22474c"/>
    <p:sldId xmlns:r="http://schemas.openxmlformats.org/officeDocument/2006/relationships" id="262" r:id="R28bdc705940c4870"/>
    <p:sldId xmlns:r="http://schemas.openxmlformats.org/officeDocument/2006/relationships" id="263" r:id="Rc04d01c2fc4440bb"/>
    <p:sldId xmlns:r="http://schemas.openxmlformats.org/officeDocument/2006/relationships" id="264" r:id="R5a593296c4cb4410"/>
    <p:sldId xmlns:r="http://schemas.openxmlformats.org/officeDocument/2006/relationships" id="265" r:id="R338edc9a3b9d4890"/>
    <p:sldId xmlns:r="http://schemas.openxmlformats.org/officeDocument/2006/relationships" id="266" r:id="Raa953681c0f54580"/>
    <p:sldId xmlns:r="http://schemas.openxmlformats.org/officeDocument/2006/relationships" id="267" r:id="Rddb5f788b6274633"/>
    <p:sldId xmlns:r="http://schemas.openxmlformats.org/officeDocument/2006/relationships" id="268" r:id="R840d8ec06dba4fbd"/>
    <p:sldId xmlns:r="http://schemas.openxmlformats.org/officeDocument/2006/relationships" id="269" r:id="Rc6986fd7cc204ebe"/>
    <p:sldId xmlns:r="http://schemas.openxmlformats.org/officeDocument/2006/relationships" id="270" r:id="Rb3ffd03917514344"/>
    <p:sldId xmlns:r="http://schemas.openxmlformats.org/officeDocument/2006/relationships" id="271" r:id="R4beb08a9cf8a4745"/>
    <p:sldId xmlns:r="http://schemas.openxmlformats.org/officeDocument/2006/relationships" id="272" r:id="R8948b6ea56f24001"/>
    <p:sldId xmlns:r="http://schemas.openxmlformats.org/officeDocument/2006/relationships" id="273" r:id="Rd5397992b1f641fe"/>
    <p:sldId xmlns:r="http://schemas.openxmlformats.org/officeDocument/2006/relationships" id="274" r:id="R0d57c251fde64c91"/>
    <p:sldId xmlns:r="http://schemas.openxmlformats.org/officeDocument/2006/relationships" id="275" r:id="R4baa99760e7646a9"/>
    <p:sldId xmlns:r="http://schemas.openxmlformats.org/officeDocument/2006/relationships" id="276" r:id="Ra72225ca756f4136"/>
    <p:sldId xmlns:r="http://schemas.openxmlformats.org/officeDocument/2006/relationships" id="277" r:id="Rfc9bd463d11241a5"/>
    <p:sldId xmlns:r="http://schemas.openxmlformats.org/officeDocument/2006/relationships" id="278" r:id="Re0d5b1be59bf453e"/>
    <p:sldId xmlns:r="http://schemas.openxmlformats.org/officeDocument/2006/relationships" id="279" r:id="Rac06707279604ad0"/>
    <p:sldId xmlns:r="http://schemas.openxmlformats.org/officeDocument/2006/relationships" id="280" r:id="R5d91ebb9a596492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64eb1f8446458d" /><Relationship Type="http://schemas.openxmlformats.org/officeDocument/2006/relationships/slideMaster" Target="/ppt/slideMasters/slideMaster1.xml" Id="R69b5aad579fd4d85" /><Relationship Type="http://schemas.openxmlformats.org/officeDocument/2006/relationships/notesMaster" Target="/ppt/notesMasters/notesMaster1.xml" Id="R73044102deb44312" /><Relationship Type="http://schemas.openxmlformats.org/officeDocument/2006/relationships/presProps" Target="/ppt/presProps.xml" Id="R477c9b7fb1104179" /><Relationship Type="http://schemas.openxmlformats.org/officeDocument/2006/relationships/tableStyles" Target="/ppt/tableStyles.xml" Id="R811abd4725504ffc" /><Relationship Type="http://schemas.openxmlformats.org/officeDocument/2006/relationships/slide" Target="/ppt/slides/slide1.xml" Id="R23ba2502d4174185" /><Relationship Type="http://schemas.openxmlformats.org/officeDocument/2006/relationships/slide" Target="/ppt/slides/slide2.xml" Id="R56671cb10d444b76" /><Relationship Type="http://schemas.openxmlformats.org/officeDocument/2006/relationships/slide" Target="/ppt/slides/slide3.xml" Id="Rd8182b19e8194e7e" /><Relationship Type="http://schemas.openxmlformats.org/officeDocument/2006/relationships/slide" Target="/ppt/slides/slide4.xml" Id="Rdabdaf623a8a4c8d" /><Relationship Type="http://schemas.openxmlformats.org/officeDocument/2006/relationships/slide" Target="/ppt/slides/slide5.xml" Id="Rc95f39c28b1d4e37" /><Relationship Type="http://schemas.openxmlformats.org/officeDocument/2006/relationships/slide" Target="/ppt/slides/slide6.xml" Id="R66032516fc22474c" /><Relationship Type="http://schemas.openxmlformats.org/officeDocument/2006/relationships/slide" Target="/ppt/slides/slide7.xml" Id="R28bdc705940c4870" /><Relationship Type="http://schemas.openxmlformats.org/officeDocument/2006/relationships/slide" Target="/ppt/slides/slide8.xml" Id="Rc04d01c2fc4440bb" /><Relationship Type="http://schemas.openxmlformats.org/officeDocument/2006/relationships/slide" Target="/ppt/slides/slide9.xml" Id="R5a593296c4cb4410" /><Relationship Type="http://schemas.openxmlformats.org/officeDocument/2006/relationships/slide" Target="/ppt/slides/slide10.xml" Id="R338edc9a3b9d4890" /><Relationship Type="http://schemas.openxmlformats.org/officeDocument/2006/relationships/slide" Target="/ppt/slides/slide11.xml" Id="Raa953681c0f54580" /><Relationship Type="http://schemas.openxmlformats.org/officeDocument/2006/relationships/slide" Target="/ppt/slides/slide12.xml" Id="Rddb5f788b6274633" /><Relationship Type="http://schemas.openxmlformats.org/officeDocument/2006/relationships/slide" Target="/ppt/slides/slide13.xml" Id="R840d8ec06dba4fbd" /><Relationship Type="http://schemas.openxmlformats.org/officeDocument/2006/relationships/slide" Target="/ppt/slides/slide14.xml" Id="Rc6986fd7cc204ebe" /><Relationship Type="http://schemas.openxmlformats.org/officeDocument/2006/relationships/slide" Target="/ppt/slides/slide15.xml" Id="Rb3ffd03917514344" /><Relationship Type="http://schemas.openxmlformats.org/officeDocument/2006/relationships/slide" Target="/ppt/slides/slide16.xml" Id="R4beb08a9cf8a4745" /><Relationship Type="http://schemas.openxmlformats.org/officeDocument/2006/relationships/slide" Target="/ppt/slides/slide17.xml" Id="R8948b6ea56f24001" /><Relationship Type="http://schemas.openxmlformats.org/officeDocument/2006/relationships/slide" Target="/ppt/slides/slide18.xml" Id="Rd5397992b1f641fe" /><Relationship Type="http://schemas.openxmlformats.org/officeDocument/2006/relationships/slide" Target="/ppt/slides/slide19.xml" Id="R0d57c251fde64c91" /><Relationship Type="http://schemas.openxmlformats.org/officeDocument/2006/relationships/slide" Target="/ppt/slides/slide20.xml" Id="R4baa99760e7646a9" /><Relationship Type="http://schemas.openxmlformats.org/officeDocument/2006/relationships/slide" Target="/ppt/slides/slide21.xml" Id="Ra72225ca756f4136" /><Relationship Type="http://schemas.openxmlformats.org/officeDocument/2006/relationships/slide" Target="/ppt/slides/slide22.xml" Id="Rfc9bd463d11241a5" /><Relationship Type="http://schemas.openxmlformats.org/officeDocument/2006/relationships/slide" Target="/ppt/slides/slide23.xml" Id="Re0d5b1be59bf453e" /><Relationship Type="http://schemas.openxmlformats.org/officeDocument/2006/relationships/slide" Target="/ppt/slides/slide24.xml" Id="Rac06707279604ad0" /><Relationship Type="http://schemas.openxmlformats.org/officeDocument/2006/relationships/slide" Target="/ppt/slides/slide25.xml" Id="R5d91ebb9a596492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13f9ebc95b7446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f2f2bf935ab4ac4" /><Relationship Type="http://schemas.openxmlformats.org/officeDocument/2006/relationships/notesMaster" Target="/ppt/notesMasters/notesMaster1.xml" Id="R6dcc74c466124a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459585d180048bb" /><Relationship Type="http://schemas.openxmlformats.org/officeDocument/2006/relationships/notesMaster" Target="/ppt/notesMasters/notesMaster1.xml" Id="Rafe88262d093420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2e0951ad9d48df" /><Relationship Type="http://schemas.openxmlformats.org/officeDocument/2006/relationships/notesMaster" Target="/ppt/notesMasters/notesMaster1.xml" Id="R5ea567fc2f8f43a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1c9386c38654fd7" /><Relationship Type="http://schemas.openxmlformats.org/officeDocument/2006/relationships/notesMaster" Target="/ppt/notesMasters/notesMaster1.xml" Id="R91640135d8f3422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302ae51cf8d44cd" /><Relationship Type="http://schemas.openxmlformats.org/officeDocument/2006/relationships/notesMaster" Target="/ppt/notesMasters/notesMaster1.xml" Id="Rb6f1872911504f0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8c1066e265d4f40" /><Relationship Type="http://schemas.openxmlformats.org/officeDocument/2006/relationships/notesMaster" Target="/ppt/notesMasters/notesMaster1.xml" Id="R0c3c820b39624dd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6fbc63f5405486d" /><Relationship Type="http://schemas.openxmlformats.org/officeDocument/2006/relationships/notesMaster" Target="/ppt/notesMasters/notesMaster1.xml" Id="Rfde0e00c49bc4cf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84514aa290749bc" /><Relationship Type="http://schemas.openxmlformats.org/officeDocument/2006/relationships/notesMaster" Target="/ppt/notesMasters/notesMaster1.xml" Id="Ra26f743a06bd419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a58ff09d10746b7" /><Relationship Type="http://schemas.openxmlformats.org/officeDocument/2006/relationships/notesMaster" Target="/ppt/notesMasters/notesMaster1.xml" Id="Rf6acd87ced4b43e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7954a396ca64fe0" /><Relationship Type="http://schemas.openxmlformats.org/officeDocument/2006/relationships/notesMaster" Target="/ppt/notesMasters/notesMaster1.xml" Id="R3101b278b7e5408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a3b3cf694134d52" /><Relationship Type="http://schemas.openxmlformats.org/officeDocument/2006/relationships/notesMaster" Target="/ppt/notesMasters/notesMaster1.xml" Id="R9259ef894d1c4f5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135a8022694478" /><Relationship Type="http://schemas.openxmlformats.org/officeDocument/2006/relationships/notesMaster" Target="/ppt/notesMasters/notesMaster1.xml" Id="Rf0b1f460cc1841a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5db2d45d1ae4d30" /><Relationship Type="http://schemas.openxmlformats.org/officeDocument/2006/relationships/notesMaster" Target="/ppt/notesMasters/notesMaster1.xml" Id="Rc2f21bf903e24f4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4cd21c2458f46f0" /><Relationship Type="http://schemas.openxmlformats.org/officeDocument/2006/relationships/notesMaster" Target="/ppt/notesMasters/notesMaster1.xml" Id="R454a5e833e974c7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65032ca70784cf6" /><Relationship Type="http://schemas.openxmlformats.org/officeDocument/2006/relationships/notesMaster" Target="/ppt/notesMasters/notesMaster1.xml" Id="R28c65126aa504de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ca2f02c581a4554" /><Relationship Type="http://schemas.openxmlformats.org/officeDocument/2006/relationships/notesMaster" Target="/ppt/notesMasters/notesMaster1.xml" Id="R8aa980f387af470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5c97692443f4fd8" /><Relationship Type="http://schemas.openxmlformats.org/officeDocument/2006/relationships/notesMaster" Target="/ppt/notesMasters/notesMaster1.xml" Id="R65a5d844c4f149a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508d7004e26841f5" /><Relationship Type="http://schemas.openxmlformats.org/officeDocument/2006/relationships/notesMaster" Target="/ppt/notesMasters/notesMaster1.xml" Id="R4db87b752445419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90ca5df04d4790" /><Relationship Type="http://schemas.openxmlformats.org/officeDocument/2006/relationships/notesMaster" Target="/ppt/notesMasters/notesMaster1.xml" Id="R4186345d2a9a440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c4adc00275c4eff" /><Relationship Type="http://schemas.openxmlformats.org/officeDocument/2006/relationships/notesMaster" Target="/ppt/notesMasters/notesMaster1.xml" Id="R193a0d453a1b47b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db815e9837a4734" /><Relationship Type="http://schemas.openxmlformats.org/officeDocument/2006/relationships/notesMaster" Target="/ppt/notesMasters/notesMaster1.xml" Id="Ra52c189bf74d4b0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a22af16e32d4097" /><Relationship Type="http://schemas.openxmlformats.org/officeDocument/2006/relationships/notesMaster" Target="/ppt/notesMasters/notesMaster1.xml" Id="Rc9188d4398ad4f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2eda3e5e414730" /><Relationship Type="http://schemas.openxmlformats.org/officeDocument/2006/relationships/notesMaster" Target="/ppt/notesMasters/notesMaster1.xml" Id="R5cbf0046b3df47f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176b41a57a04dd3" /><Relationship Type="http://schemas.openxmlformats.org/officeDocument/2006/relationships/notesMaster" Target="/ppt/notesMasters/notesMaster1.xml" Id="R98ce43151556420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83ac3b9810e4f12" /><Relationship Type="http://schemas.openxmlformats.org/officeDocument/2006/relationships/notesMaster" Target="/ppt/notesMasters/notesMaster1.xml" Id="R44d5e36a34a54c3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3d0343b2146d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2df4f70fe50405f" /><Relationship Type="http://schemas.openxmlformats.org/officeDocument/2006/relationships/slideLayout" Target="/ppt/slideLayouts/slideLayout1.xml" Id="Rdec8feedb717434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8feedb717434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68a937564aa9" /><Relationship Type="http://schemas.openxmlformats.org/officeDocument/2006/relationships/notesSlide" Target="/ppt/notesSlides/notesSlide1.xml" Id="R528a2e607f6748d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43eba47443f7" /><Relationship Type="http://schemas.openxmlformats.org/officeDocument/2006/relationships/image" Target="/ppt/media/image3.png" Id="R2b15ed1858134187" /><Relationship Type="http://schemas.openxmlformats.org/officeDocument/2006/relationships/notesSlide" Target="/ppt/notesSlides/notesSlide10.xml" Id="Rdd9d353db1aa4f5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3405969445c3" /><Relationship Type="http://schemas.openxmlformats.org/officeDocument/2006/relationships/image" Target="/ppt/media/image4.png" Id="R86d9f5d489a049df" /><Relationship Type="http://schemas.openxmlformats.org/officeDocument/2006/relationships/notesSlide" Target="/ppt/notesSlides/notesSlide11.xml" Id="Rc04d0eced4fb4c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f7fbd82f4b72" /><Relationship Type="http://schemas.openxmlformats.org/officeDocument/2006/relationships/image" Target="/ppt/media/image5.png" Id="Re879d797177c4f1b" /><Relationship Type="http://schemas.openxmlformats.org/officeDocument/2006/relationships/image" Target="/ppt/media/image.jpeg" Id="R93cb70f273354fd5" /><Relationship Type="http://schemas.openxmlformats.org/officeDocument/2006/relationships/notesSlide" Target="/ppt/notesSlides/notesSlide12.xml" Id="R5730151a7aba408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adf036424afc" /><Relationship Type="http://schemas.openxmlformats.org/officeDocument/2006/relationships/image" Target="/ppt/media/image6.png" Id="Rd7d8f8969f874ebc" /><Relationship Type="http://schemas.openxmlformats.org/officeDocument/2006/relationships/notesSlide" Target="/ppt/notesSlides/notesSlide13.xml" Id="Ra65a96b57b3b499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2e4777a74427" /><Relationship Type="http://schemas.openxmlformats.org/officeDocument/2006/relationships/notesSlide" Target="/ppt/notesSlides/notesSlide14.xml" Id="Rf785370e279e420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7f216edd43d2" /><Relationship Type="http://schemas.openxmlformats.org/officeDocument/2006/relationships/image" Target="/ppt/media/image7.png" Id="Rc6bf8c57ec8b46e8" /><Relationship Type="http://schemas.openxmlformats.org/officeDocument/2006/relationships/notesSlide" Target="/ppt/notesSlides/notesSlide15.xml" Id="R474d5c9d459b4f5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b9ba93584b33" /><Relationship Type="http://schemas.openxmlformats.org/officeDocument/2006/relationships/image" Target="/ppt/media/image8.png" Id="Race0a212a75c44e2" /><Relationship Type="http://schemas.openxmlformats.org/officeDocument/2006/relationships/notesSlide" Target="/ppt/notesSlides/notesSlide16.xml" Id="Rbde3ec65d04042c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d75bc7384016" /><Relationship Type="http://schemas.openxmlformats.org/officeDocument/2006/relationships/notesSlide" Target="/ppt/notesSlides/notesSlide17.xml" Id="Rc011e3a656e9437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7ff262834ff0" /><Relationship Type="http://schemas.openxmlformats.org/officeDocument/2006/relationships/notesSlide" Target="/ppt/notesSlides/notesSlide18.xml" Id="R23199501f3d74aa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523daecb4c52" /><Relationship Type="http://schemas.openxmlformats.org/officeDocument/2006/relationships/notesSlide" Target="/ppt/notesSlides/notesSlide19.xml" Id="Rd682f7aacbe8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dd6d2e434dd1" /><Relationship Type="http://schemas.openxmlformats.org/officeDocument/2006/relationships/notesSlide" Target="/ppt/notesSlides/notesSlide2.xml" Id="R7acded4e01684ae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362325f04ec6" /><Relationship Type="http://schemas.openxmlformats.org/officeDocument/2006/relationships/notesSlide" Target="/ppt/notesSlides/notesSlide20.xml" Id="Rb1f64905c7ee48c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f1c8d6bd4137" /><Relationship Type="http://schemas.openxmlformats.org/officeDocument/2006/relationships/image" Target="/ppt/media/image9.png" Id="Rd48113d58cb745bb" /><Relationship Type="http://schemas.openxmlformats.org/officeDocument/2006/relationships/notesSlide" Target="/ppt/notesSlides/notesSlide21.xml" Id="Rcb082ba414ea458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8ad0e80340f0" /><Relationship Type="http://schemas.openxmlformats.org/officeDocument/2006/relationships/image" Target="/ppt/media/image10.png" Id="R9cbbb420215342b0" /><Relationship Type="http://schemas.openxmlformats.org/officeDocument/2006/relationships/notesSlide" Target="/ppt/notesSlides/notesSlide22.xml" Id="Rb8af1776ca7741ae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6249b2b04173" /><Relationship Type="http://schemas.openxmlformats.org/officeDocument/2006/relationships/image" Target="/ppt/media/image11.png" Id="Rb8f43cfefb934579" /><Relationship Type="http://schemas.openxmlformats.org/officeDocument/2006/relationships/image" Target="/ppt/media/image12.png" Id="Rb6326d89faea47c8" /><Relationship Type="http://schemas.openxmlformats.org/officeDocument/2006/relationships/notesSlide" Target="/ppt/notesSlides/notesSlide23.xml" Id="Ra2f8987d6a0a400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9482bde04b91" /><Relationship Type="http://schemas.openxmlformats.org/officeDocument/2006/relationships/image" Target="/ppt/media/image13.png" Id="Rc1180cbeed154783" /><Relationship Type="http://schemas.openxmlformats.org/officeDocument/2006/relationships/image" Target="/ppt/media/image14.png" Id="Rc2289850b64d431c" /><Relationship Type="http://schemas.openxmlformats.org/officeDocument/2006/relationships/notesSlide" Target="/ppt/notesSlides/notesSlide24.xml" Id="R3c18a0f932a64060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2e9cdaf7440cd" /><Relationship Type="http://schemas.openxmlformats.org/officeDocument/2006/relationships/notesSlide" Target="/ppt/notesSlides/notesSlide25.xml" Id="Rc03d5462f768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1f0911acf48a0" /><Relationship Type="http://schemas.openxmlformats.org/officeDocument/2006/relationships/notesSlide" Target="/ppt/notesSlides/notesSlide3.xml" Id="R60485eb8128f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8b8081ca493c" /><Relationship Type="http://schemas.openxmlformats.org/officeDocument/2006/relationships/notesSlide" Target="/ppt/notesSlides/notesSlide4.xml" Id="Rd0d6e2bd2ac0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5d653ec144a5" /><Relationship Type="http://schemas.openxmlformats.org/officeDocument/2006/relationships/notesSlide" Target="/ppt/notesSlides/notesSlide5.xml" Id="R9a428c746d16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93169a3b4d11" /><Relationship Type="http://schemas.openxmlformats.org/officeDocument/2006/relationships/image" Target="/ppt/media/image.png" Id="R62d341ef756842a0" /><Relationship Type="http://schemas.openxmlformats.org/officeDocument/2006/relationships/notesSlide" Target="/ppt/notesSlides/notesSlide6.xml" Id="Rdce4377566d2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b7892edb42c4" /><Relationship Type="http://schemas.openxmlformats.org/officeDocument/2006/relationships/image" Target="/ppt/media/image2.png" Id="Rdf329f61d1984f98" /><Relationship Type="http://schemas.openxmlformats.org/officeDocument/2006/relationships/notesSlide" Target="/ppt/notesSlides/notesSlide7.xml" Id="R00edbcac18af45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867cf1fb4513" /><Relationship Type="http://schemas.openxmlformats.org/officeDocument/2006/relationships/notesSlide" Target="/ppt/notesSlides/notesSlide8.xml" Id="R209e399375b6422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574bb89f47f3" /><Relationship Type="http://schemas.openxmlformats.org/officeDocument/2006/relationships/notesSlide" Target="/ppt/notesSlides/notesSlide9.xml" Id="R4abc4889ddd94a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AA10D4-F98E-4F0E-B4FB-CBC61450E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3FA756-2706-4D55-A4C2-07F4177B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ECC3B0-BD13-4731-8631-E8A61A090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0550"/>
            <a:ext cx="609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BD9D2"/>
                </a:solidFill>
              </a:defRPr>
            </a:pPr>
            <a:r>
              <a:rPr sz="1200" b="1">
                <a:solidFill>
                  <a:srgbClr val="BBD9D2"/>
                </a:solidFill>
              </a:rPr>
              <a:t>PROYECTO ÉSERA 2050 · CAPÍTULO 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B2C906-DD2E-458B-BF69-33035EB45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71600"/>
            <a:ext cx="7096125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Una variante para el valle.</a:t>
            </a:r>
          </a:p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Una travesía para las personas.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D7A79-DCD3-43BE-B6B7-E75EECCDD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90875"/>
            <a:ext cx="647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D7E5E3"/>
                </a:solidFill>
              </a:defRPr>
            </a:pPr>
            <a:r>
              <a:rPr sz="1650" b="0">
                <a:solidFill>
                  <a:srgbClr val="D7E5E3"/>
                </a:solidFill>
              </a:rPr>
              <a:t>Alternativas Oeste y Este para Graus · presentación de trabajo para diálogo institucional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097851-638B-430B-9033-A5845BB40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2952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0284B1-330C-402E-B1B0-1B7FD2DF1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5048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Solución Oeste · túnel bajo Graus</a:t>
            </a:r>
          </a:p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Solución Este · corredor oriental</a:t>
            </a:r>
          </a:p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Travesía ciudadana · recuperación urbana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99D418-149A-4A12-A247-121CB19E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0960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BBD9D2"/>
                </a:solidFill>
              </a:defRPr>
            </a:pPr>
            <a:r>
              <a:rPr sz="975" b="0">
                <a:solidFill>
                  <a:srgbClr val="BBD9D2"/>
                </a:solidFill>
              </a:rPr>
              <a:t>Versión de presentación · agosto 2026</a:t>
            </a:r>
          </a:p>
          <a:p xmlns:a="http://schemas.openxmlformats.org/drawingml/2006/main">
            <a:pPr algn="l">
              <a:buNone/>
              <a:defRPr sz="975" b="0">
                <a:solidFill>
                  <a:srgbClr val="BBD9D2"/>
                </a:solidFill>
              </a:defRPr>
            </a:pPr>
            <a:r>
              <a:rPr sz="975" b="0">
                <a:solidFill>
                  <a:srgbClr val="BBD9D2"/>
                </a:solidFill>
              </a:rPr>
              <a:t>Promotor y dirección conceptual: Carlos Puyet Martínez</a:t>
            </a:r>
          </a:p>
        </p:txBody>
      </p:sp>
    </p:spTree>
    <p:extLst>
      <p:ext uri="{BB962C8B-B14F-4D97-AF65-F5344CB8AC3E}">
        <p14:creationId xmlns:p14="http://schemas.microsoft.com/office/powerpoint/2010/main" val="9114110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AD5BB3-5411-4D05-9780-8718571C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BB3E59-8DC1-4EE9-9A23-FD4A951F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C9760D-F600-447A-A713-FF4387C49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VISUALIZACIÓN CONCEPTUAL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15357A-A5D9-41BA-984F-B7CB864C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Boca sur · acceso al túnel y ramal de continuidad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9101B3-4745-4DE3-BF28-E7EE7BE7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15ed1858134187"/>
          <a:stretch xmlns:a="http://schemas.openxmlformats.org/drawingml/2006/main"/>
        </p:blipFill>
        <p:spPr>
          <a:xfrm xmlns:a="http://schemas.openxmlformats.org/drawingml/2006/main">
            <a:off x="1412134" y="1714500"/>
            <a:ext cx="5443432" cy="4095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633C1E-18D1-4035-BA05-DBA6F6D9C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05000"/>
            <a:ext cx="29527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543CC8-CD31-434F-88E2-A957411E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2098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Qué se muestra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60527C-CF6F-4F5D-9D7B-3C22DEB3D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33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B610A1-EE43-4378-B84D-8F6464E5C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479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Portal sur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333BD5-5ECE-497F-B572-0C20CA2C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857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Entrada del túnel integrada en la ladera.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D5F274-A258-433D-A1D5-7405AA83E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09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8422B7-1E38-4775-9163-6CFAACCD0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5242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Ramal exterior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2ED4F3-CE40-43C9-ADA7-C907FA81F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338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Separación funcional entre el acceso al túnel y el vial de continuidad.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99FCC2-2417-474E-B99A-6379AA82B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862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0C1A3D-8A00-44C0-9FEB-F8F93FCB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4005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Alcance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6C908F-437E-4732-A661-B4F9C3742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6101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Hipótesis visual; no define geometría, secciones ni obra ejecutable.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C5054-22D0-446D-B672-07E36E3D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497ECF-B9BE-4AE5-80C1-311595D5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228822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C10F77-18EF-4AB1-A025-65109AD69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C1ECC8-892B-4DD5-BA79-9D132F67E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43CCF8-1FF1-43E0-BA77-0419E66E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VISUALIZACIÓN CONCEPTUAL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61760F-A8EB-46EB-8903-816897BF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Boca sur · vial superior y bifurcación de movimientos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0C980B-CFC6-4419-A503-463C6E26F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d9f5d489a049df"/>
          <a:stretch xmlns:a="http://schemas.openxmlformats.org/drawingml/2006/main"/>
        </p:blipFill>
        <p:spPr>
          <a:xfrm xmlns:a="http://schemas.openxmlformats.org/drawingml/2006/main">
            <a:off x="1414016" y="1714500"/>
            <a:ext cx="5439668" cy="4095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D60319-235A-49AE-BEA7-753C5B34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05000"/>
            <a:ext cx="29527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B33574-FB45-4BC5-8883-16423E7EF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2098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Lectura funcional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2A285B-ABD7-4F31-8024-F946B84F7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33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CD32AC-F2BA-409C-9548-EF1A8FDD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479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Vial superior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2CECDE-88F1-4CD2-9F03-48C9664A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857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Conexión exterior sobre el portal, a ajustar con topografía y drenaje.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19E9FD-F16B-4E67-9271-B486DD2EB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09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476045-02E8-44B4-A0FD-65751F4C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5242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Tráfico separado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F7201B-BEED-46F7-8823-F3FD21769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338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visualización expresa la separación de movimientos, no un diseño normativo.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1E164E-86DE-400C-84A7-5B88004B8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862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326D83-E816-42A7-B154-E8C2A032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4005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Coste por validar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A400CD-4873-48DF-B450-CF30245D2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6101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Muros, falsos túneles y afecciones locales deberán evaluarse en anteproyecto.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F62446-4C82-4F5F-8484-E9349B24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B8F632-0EA6-4CBD-BD90-AD884008C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0284481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E168ED-0EC0-42EE-B87B-43121406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3728F-1079-4F5E-8BE7-32C59554E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D00B97-8F87-421F-BD5E-82B1B0ED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VISUALIZACIÓN CONCEPTUAL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2D06A7-A439-4704-A4F7-C96FA0E2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Boca norte · salida del túnel y llegada al entorno de Graus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2217A9-8B30-4BE8-83F1-17C5C610E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79d797177c4f1b"/>
          <a:stretch xmlns:a="http://schemas.openxmlformats.org/drawingml/2006/main"/>
        </p:blipFill>
        <p:spPr>
          <a:xfrm xmlns:a="http://schemas.openxmlformats.org/drawingml/2006/main">
            <a:off x="569913" y="1714500"/>
            <a:ext cx="5080000" cy="381000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cb70f273354fd5"/>
          <a:stretch xmlns:a="http://schemas.openxmlformats.org/drawingml/2006/main"/>
        </p:blipFill>
        <p:spPr>
          <a:xfrm xmlns:a="http://schemas.openxmlformats.org/drawingml/2006/main">
            <a:off x="5937250" y="1714500"/>
            <a:ext cx="5080000" cy="38100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33233A-8B46-49BD-8064-834A5394F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34050"/>
            <a:ext cx="519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55717A"/>
                </a:solidFill>
              </a:defRPr>
            </a:pPr>
            <a:r>
              <a:rPr sz="900" b="1">
                <a:solidFill>
                  <a:srgbClr val="55717A"/>
                </a:solidFill>
              </a:rPr>
              <a:t>Portal y campo de visión exterior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6F53A7-2A66-4098-84F6-CE8948161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7340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55717A"/>
                </a:solidFill>
              </a:defRPr>
            </a:pPr>
            <a:r>
              <a:rPr sz="900" b="1">
                <a:solidFill>
                  <a:srgbClr val="55717A"/>
                </a:solidFill>
              </a:rPr>
              <a:t>Conexión norte: esquema conceptual de circulación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8631C6-B516-44CF-A74F-9ADCDC9D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CAA7B7-9FEB-41FC-ABE5-AB054A193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3161099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0F1BA4-6BFF-413A-AE6D-DC0D6CA3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B63EBA-3A39-424A-8F37-3297D985E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E12CC9-EF0E-44C1-8BF2-E39E4584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VISUALIZACIÓN CONCEPTUAL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62E6A7-1FDC-4C05-BBA4-0B5341E3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Conexión norte · un acceso legible entre túnel, Graus y la red territorial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DB8B7F-A7C1-4194-9BFC-58F1790A7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d8f8969f874ebc"/>
          <a:stretch xmlns:a="http://schemas.openxmlformats.org/drawingml/2006/main"/>
        </p:blipFill>
        <p:spPr>
          <a:xfrm xmlns:a="http://schemas.openxmlformats.org/drawingml/2006/main">
            <a:off x="1879600" y="1714500"/>
            <a:ext cx="5461000" cy="4095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A88A80-A323-482A-BD82-2FA90E06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905000"/>
            <a:ext cx="20955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D3E70C-CE78-4227-BDFD-F7336E5B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90750"/>
            <a:ext cx="1714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Una imagen de futuro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22CC54-782B-41D1-A48E-86DEE766A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95625"/>
            <a:ext cx="1714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7313A"/>
                </a:solidFill>
              </a:defRPr>
            </a:pPr>
            <a:r>
              <a:rPr sz="1200" b="0">
                <a:solidFill>
                  <a:srgbClr val="17313A"/>
                </a:solidFill>
              </a:rPr>
              <a:t>La rotonda debe resolver la jerarquía entre el corredor, Graus y caminos locales.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F65DCB-17B2-4911-9C1A-599C30E7A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4291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CB6A2A"/>
                </a:solidFill>
              </a:defRPr>
            </a:pPr>
            <a:r>
              <a:rPr sz="1125" b="1">
                <a:solidFill>
                  <a:srgbClr val="CB6A2A"/>
                </a:solidFill>
              </a:rPr>
              <a:t>No fija proyecto constructivo.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366EDC-8E37-47F6-AA67-433A84F34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6A5B99-C73F-42E0-9FFC-A31A2102E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609645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5D83BA-BD5F-49C1-95CE-74C94FDD1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6A3E5E-6F19-44AE-9084-ECDCB545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AE7C2A-35C4-48BC-B2D7-F9B1BFA57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RESUMEN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C7EE5A-C357-4D03-A04C-3B6C0BB40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Solución Este · un corredor exterior más corto, con estructura sobre el valle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22FE2A-C8C3-41B6-9DBE-8DDCF2F73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D1D669-53FD-4DC7-B98C-E720EC13E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85925"/>
            <a:ext cx="1952625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C416BB-712E-4F0E-8CC0-F3F646701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1762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CORREDOR A ESTUDIAR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AF2447-0848-4797-8D42-0492BD8F0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431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23E4C"/>
                </a:solidFill>
              </a:defRPr>
            </a:pPr>
            <a:r>
              <a:rPr sz="1875" b="1">
                <a:solidFill>
                  <a:srgbClr val="123E4C"/>
                </a:solidFill>
              </a:rPr>
              <a:t>Eje E6b entre Graus Sur y Graus Este, con dos rotondas y un cruce estructural del Ésera.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8BC77B-AE5B-4386-9662-0D607218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2,744 km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941ACA-2A41-498C-A78C-B5365EC4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eje provisional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AAFFD2-C3E9-4970-8A2A-288465DEF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2385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650 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764029-8E55-4438-9E7A-65645D00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6195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puente/viaducto de estudio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4276AA-DBAB-4432-9086-705FCBC42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238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5,33 %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4E89CB-A703-44A4-9CBB-5F43459EB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6195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pendiente máxima conceptual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FE7D2F-B2D8-4414-AC54-1BD9FEA3E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71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421985-3636-4420-A46C-7D1B3362C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Ventaja inicial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FFC9DC-1730-4291-AB34-5806E70D0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9580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Recorrido corto y obra abierta convencional, de mantenimiento más accesible.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237B77-1429-43A4-B65D-F6FBE16C8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244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938016-A407-432C-8E02-A185C6DA1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3875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Condicionante dominante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743055-737F-4A71-9F64-687217996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4830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El cruce del Ésera obliga a verificar hidráulica, cimentaciones, paisaje y parcelas.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4C3C6A-22B9-4A42-81C8-C8BDB5C7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809750"/>
            <a:ext cx="452437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46FF74-F9D9-4012-8732-5D20CBB8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33625"/>
            <a:ext cx="37623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23E4C"/>
                </a:solidFill>
              </a:defRPr>
            </a:pPr>
            <a:r>
              <a:rPr sz="2025" b="1">
                <a:solidFill>
                  <a:srgbClr val="123E4C"/>
                </a:solidFill>
              </a:rPr>
              <a:t>CRUCE DEL ÉSERA</a:t>
            </a:r>
          </a:p>
          <a:p xmlns:a="http://schemas.openxmlformats.org/drawingml/2006/main">
            <a:pPr algn="ctr">
              <a:buNone/>
              <a:defRPr sz="2025" b="1">
                <a:solidFill>
                  <a:srgbClr val="123E4C"/>
                </a:solidFill>
              </a:defRPr>
            </a:pPr>
            <a:r>
              <a:rPr sz="2025" b="1">
                <a:solidFill>
                  <a:srgbClr val="123E4C"/>
                </a:solidFill>
              </a:rPr>
              <a:t>EN ESTUDIO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67212F-A1FA-4399-B729-14A443B89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33750"/>
            <a:ext cx="3762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CB6A2A"/>
                </a:solidFill>
              </a:defRPr>
            </a:pPr>
            <a:r>
              <a:rPr sz="1425" b="1">
                <a:solidFill>
                  <a:srgbClr val="CB6A2A"/>
                </a:solidFill>
              </a:rPr>
              <a:t>El puente, su longitud y sus apoyos se definirán con hidráulica, geotecnia y ajuste de trazado.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1DCAD7-F078-45CE-ACC6-CFC4C4CE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476750"/>
            <a:ext cx="3762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5717A"/>
                </a:solidFill>
              </a:defRPr>
            </a:pPr>
            <a:r>
              <a:rPr sz="1125" b="0">
                <a:solidFill>
                  <a:srgbClr val="55717A"/>
                </a:solidFill>
              </a:rPr>
              <a:t>No se asocia todavía una imagen de diseño a la Solución Este.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D32298-D136-4976-99BC-E1D4284FC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B03D3D-9DD5-4127-A0FF-62D8FCDC9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636048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665E20F-1B53-44A4-8002-E67BA94E6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84A5F3-2E91-4FBF-BFC7-0E590D653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0A2BE5-BC15-4060-8F8B-EA98F1CED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TRAZADO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899BA3-37EF-439B-A7F1-1AED7B62F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Solución Este enlaza con A-2612 mediante un corredor oriental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DD7FD5-A022-40A7-8729-B5C337AB7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bf8c57ec8b46e8"/>
          <a:stretch xmlns:a="http://schemas.openxmlformats.org/drawingml/2006/main"/>
        </p:blipFill>
        <p:spPr>
          <a:xfrm xmlns:a="http://schemas.openxmlformats.org/drawingml/2006/main">
            <a:off x="1834596" y="1714500"/>
            <a:ext cx="4427058" cy="42291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E130D6-2DBC-4E0C-AC46-9443BEC36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19275"/>
            <a:ext cx="311467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52F901-DE7E-458F-8E2F-DE99248A4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33600"/>
            <a:ext cx="2428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Lectura del trazado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B2009-4CF6-44A0-A478-4473EED1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95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2E775D-474A-4AF1-B932-2A5D78491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09850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P0 · Graus Sur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1AA05D-F5DE-4612-B902-FD02A5067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19400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Nueva conexión al sur del núcleo.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456155-0E8E-4859-9C76-F105DFE8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623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C486D8-22BE-4556-8047-9407FB16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7662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Cruce estructural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556D0C-571F-4B8A-A0B3-5810F6D93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686175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Franja de estudio inicial para puente/viaducto y llanura aluvial.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34511C-7015-43C2-A028-BB80999B5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4196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B4E546-03BC-461D-AE26-646BC90D2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33387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P1 · Graus Este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CDCD5F-E1E0-4FDA-BB23-0BD5A804A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43425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Rotonda y enlace hacia A-2612.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9EA917-7875-4EB4-BAD2-895F93F5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124575"/>
            <a:ext cx="6572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5717A"/>
                </a:solidFill>
              </a:defRPr>
            </a:pPr>
            <a:r>
              <a:rPr sz="825" b="0">
                <a:solidFill>
                  <a:srgbClr val="55717A"/>
                </a:solidFill>
              </a:rPr>
              <a:t>Eje E6b provisional; requiere ajuste de geometría, hidráulica, servicios y parcelas.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9ADDE7-4766-40D4-B934-51148F58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65653C-321D-4F5C-A43D-BCDC6BBD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019850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9E2CED-E908-4E60-802B-E1CCC767E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40E380-6FD5-4DE9-AF01-54057C155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EC74E4-2132-4DB7-996C-F924B04DC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PERFIL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0891CD-6D05-47E0-944C-D80EC1AF8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rasante Este contiene rellenos, pero todavía exige optimización normativa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F8366A-C94F-40CF-9565-68B9F78D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e0a212a75c44e2"/>
          <a:stretch xmlns:a="http://schemas.openxmlformats.org/drawingml/2006/main"/>
        </p:blipFill>
        <p:spPr>
          <a:xfrm xmlns:a="http://schemas.openxmlformats.org/drawingml/2006/main">
            <a:off x="514350" y="1814002"/>
            <a:ext cx="7524750" cy="3896746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F5BCEC-7678-4501-9A90-11E8A9B11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526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Base actual de estudio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D508D7-361F-40BF-BA36-C1B5F5CC5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62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CA41C0-09AF-4966-B3FB-33F6E39DE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4765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Rasante R3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22DDFC-613F-424C-A9BD-D605C300C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86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Reduce el terraplén conceptual máximo a 10,8 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8A7358-E081-425D-AF2E-01DDDB48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147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4F70E9-243F-4268-97C6-69BBE4AF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4290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Desmonte por validar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C5CDB6-3C4D-484A-9C2C-8E2F06EDD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6385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Máximo conceptual de 18,3 m; no incorpora acuerdos verticales definitivos.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FE3FC3-7B69-4DF0-8A1D-F34A556D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467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87253C-1090-48BC-9CA4-7B159E748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3815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Clave hidráulica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D06771-B30B-427B-9D14-B32008E5F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591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El puente debe fijarse tras modelo de avenidas, cauce y socavación.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E3C281-1AFD-40D4-BEB5-088B8A5B0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67425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717A"/>
                </a:solidFill>
              </a:defRPr>
            </a:pPr>
            <a:r>
              <a:rPr sz="900" b="0">
                <a:solidFill>
                  <a:srgbClr val="55717A"/>
                </a:solidFill>
              </a:rPr>
              <a:t>Pendiente máxima conceptual ≈ 5,33 % · Perfil basado en MDT05 IGN–CNIG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4FC982-A0C0-482C-A113-D1FC385F8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C137AC-4157-4423-8DC8-EEABA4C11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13038111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C7042D-8E09-4119-A1A5-A658D26B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66FD5E-6B3E-4CBD-AB0B-3FB40B8DC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74459C-0EAB-4937-93A6-FDCB0F3D5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INVERSIÓN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219D96-4840-49DA-AE3E-B7FA12F8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Este reduce inversión inicial, pero concentra su incertidumbre en el puente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370A35-F6C2-486D-A28E-3D3A89370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1BD6FB-64CB-438E-B848-EE4C3C67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95450"/>
            <a:ext cx="647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Estimación conceptual con IVA y contingencias · no es presupuesto de licitación.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B87859-4A11-439B-9B70-2657D5F4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812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Favorable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47863D-4B6C-43BD-AEB0-6F84B793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409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713C07-C884-4C2E-8314-B8FFE04C6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409825"/>
            <a:ext cx="874549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9E8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5841B4-E011-4D17-B5D9-04D42F60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3622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91 M€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CB03C2-A8DC-4E38-A676-AD6F7CF63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527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Probable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63CD9D-533D-4470-BA95-435B34B15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9813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BBA7E6-155C-4B89-BFAE-5ECF1F241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981325"/>
            <a:ext cx="134546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7ACCA9-5C11-40F6-BA2A-89C93B51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9337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140 M€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B887EB-B833-45DA-89E5-991CF7E33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5242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Desfavorable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69A72A-ED41-4621-B02C-DD33A225F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552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2B143D-635C-4D76-ABE8-1507D0C59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552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582E32-10BF-4337-91CB-9F2C8F284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35052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223 M€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DB2E18-2A4E-4681-90AC-BB5B6B11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57675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23E4C"/>
                </a:solidFill>
              </a:defRPr>
            </a:pPr>
            <a:r>
              <a:rPr sz="1725" b="1">
                <a:solidFill>
                  <a:srgbClr val="123E4C"/>
                </a:solidFill>
              </a:rPr>
              <a:t>El puente/viaducto representa aproximadamente el 56,7 % del presupuesto de ejecución material base.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BCF5F8-73F1-4F0C-A013-DCFCD914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8347DD-AC9F-4BE2-AD0F-65412039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62575"/>
            <a:ext cx="5095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La longitud real, las avenidas y las cimentaciones deben definirse antes de fijar una cifra defendible.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303016-9E20-4785-8641-476463B2A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62125"/>
            <a:ext cx="452437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C45581-079D-45FB-B2E5-EA3FBDC1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33625"/>
            <a:ext cx="3762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23E4C"/>
                </a:solidFill>
              </a:defRPr>
            </a:pPr>
            <a:r>
              <a:rPr sz="1575" b="1">
                <a:solidFill>
                  <a:srgbClr val="123E4C"/>
                </a:solidFill>
              </a:rPr>
              <a:t>INCERTIDUMBRE PRINCIPAL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74A3F0-516A-4135-8760-2B38D7B08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857500"/>
            <a:ext cx="3762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CB6A2A"/>
                </a:solidFill>
              </a:defRPr>
            </a:pPr>
            <a:r>
              <a:rPr sz="1950" b="1">
                <a:solidFill>
                  <a:srgbClr val="CB6A2A"/>
                </a:solidFill>
              </a:rPr>
              <a:t>Puente / viaducto</a:t>
            </a:r>
          </a:p>
          <a:p xmlns:a="http://schemas.openxmlformats.org/drawingml/2006/main">
            <a:pPr algn="ctr">
              <a:buNone/>
              <a:defRPr sz="1950" b="1">
                <a:solidFill>
                  <a:srgbClr val="CB6A2A"/>
                </a:solidFill>
              </a:defRPr>
            </a:pPr>
            <a:r>
              <a:rPr sz="1950" b="1">
                <a:solidFill>
                  <a:srgbClr val="CB6A2A"/>
                </a:solidFill>
              </a:rPr>
              <a:t>+ hidráulica + cimentación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F05309C-EB5F-4940-9884-CDA9EAC53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00500"/>
            <a:ext cx="3762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La alternativa debe madurar con estudios de avenidas, socavación, paisaje y parcelas antes de disponer de imágenes de diseño.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94B892-B3B1-4397-BD69-D5F15F9A9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76F4E41-2CD0-4D1C-9C45-399806AA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55351864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5521176-AEF5-49D7-B1F4-CBD055A6D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24D0ED-18CA-4244-995A-B627FEDF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COMPARATIVA OESTE /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CFA5F5-58B6-4BC1-B26F-302AE4FD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LECTURA HONESTA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2E1872-79A1-4652-9011-9886EA70B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comparación es más equilibrada de lo que sugiere el precio inicial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585D3B-36C5-4DA6-B6F3-AE9E78BE1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5F4BE2-63B0-41E4-AF07-9ADA7B56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43100"/>
            <a:ext cx="3714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0F7A18-9F6B-44C2-A401-935DE7EE8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Criterio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F4CB7B-3BC1-4753-9909-272DF2CAA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943100"/>
            <a:ext cx="1714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BB4D45-1FA7-4004-BD50-607D8A15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19300"/>
            <a:ext cx="1485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Oeste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7DC600-776D-4D28-9540-A5C2CDBAE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943100"/>
            <a:ext cx="1714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D8F814-6E7E-4FB8-9A60-5C28CA7CA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19300"/>
            <a:ext cx="1485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Este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C8A168-2459-4C3A-B232-C48B40B59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943100"/>
            <a:ext cx="2667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CEE597-338C-48C5-9CD1-13495CBE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019300"/>
            <a:ext cx="2438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Lectura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97F758-1BD0-4692-8440-A1845689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66950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2C842B-0CEA-4251-A4DA-EF3F8A4BA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09825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Inversión probable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A8532E-2F63-4478-9689-B93050662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26695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140C76-6A5D-4836-AC2F-3591F0F49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0982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264 M€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E6AF43-009F-4E24-B861-84475E5F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26695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B5470E-B7DA-430D-A1B8-F53E1E16C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0982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140 M€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6BD397-4002-47BE-8FF2-93AA8D14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266950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53F89B-B6AB-44F9-9318-2F1A22FDE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409825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Ventaja Este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861CD5-DBBE-4C28-8BB1-7DB0C842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52725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B88FEF-5E54-4F18-967E-C72F5385C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9560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Rango conceptual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5BDAE5-4633-4ED7-9BF4-150020D0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75272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45F53C-A329-46E2-BB31-82A2413A4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89560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173–413 M€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D09B7F-C1F0-4F43-B4EB-B75E32F1C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75272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808A15-A261-4404-8CE3-C2F00ADC9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89560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91–223 M€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B8711A-12E3-4F02-A48D-DC9C2960E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752725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C524F8-B894-4CFB-AD68-DAB37AF69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95600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Bandas con solape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A065D87-DAEE-4C44-9501-74C55B9AF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0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F991BB1-87A1-41B9-B3F0-07C681462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81375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Plazo total P50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7D82194-2D43-4FB1-8A12-099B0398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3850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839BD13-16BB-4AA4-A6B5-CD3D5E83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38137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102 meses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1C56A25-8DCF-4C21-880D-757DA1068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23850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9315F2-C5D1-432F-97B2-2027323C1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8137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98 meses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E7D99DD-2421-4F1B-B9CD-13B968B9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38500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D786C7F-773D-404C-9E04-A8427A38F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381375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Diferencia menor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44A66F7-5B31-414A-956A-A8694F20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24275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C5225D-799C-4BCF-96C1-48C42BBB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671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Huella superficial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8C6E423-C5E2-4A43-BFAF-BB5F1DC54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2427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D698415-1333-4575-A276-F1BE06133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86715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Concentrada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6B06CFA-5271-4409-8C6D-FF5BE6F83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2427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186489A-82AC-4D73-9EA4-E0760E44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6715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Lineal y distribuida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E758563-19A8-48C7-BB95-4E70797F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724275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0258E74-45B9-4A57-A3CA-917C1EE54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67150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Ventaja Oeste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5ED0050-D47E-425B-A2E1-DAC6471A6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10050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7E11E3D-A5B0-4DCD-8F77-905FAD63E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52925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Explotación y mantenimiento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C2A56D3-4EA4-4FD5-9F96-7CCC6E69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21005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09D57FF-C36A-435E-9FD2-6F080BA45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35292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Más exigentes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B56235E-E94F-4C53-BD1F-A18CF08B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210050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7BEE10E-A805-4003-AE7A-E5B933192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352925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Más convencionales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09A9793-77F0-4119-B401-D11F3AD6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210050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6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A58EF93-EFE0-464E-8CB1-9120C9D0E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352925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Ventaja Este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9ED1B6D-7FA9-4EBD-A202-6006164B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695825"/>
            <a:ext cx="371475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4024F30-062D-4822-A64F-382E8B32E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3870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7313A"/>
                </a:solidFill>
              </a:defRPr>
            </a:pPr>
            <a:r>
              <a:rPr sz="1125" b="1">
                <a:solidFill>
                  <a:srgbClr val="17313A"/>
                </a:solidFill>
              </a:rPr>
              <a:t>Impacto urbano / transformación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E24F788-8D8D-420E-B7D8-32D252F8E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69582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065E827-5B03-42C9-B3A2-8E825D3C9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3870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Muy alto potencial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F80E6A0-6ADB-4521-9ED2-0B2F15E35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695825"/>
            <a:ext cx="1714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70E96BD-087B-40C9-94F0-D24A7771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838700"/>
            <a:ext cx="1485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23E4C"/>
                </a:solidFill>
              </a:defRPr>
            </a:pPr>
            <a:r>
              <a:rPr sz="1125" b="0">
                <a:solidFill>
                  <a:srgbClr val="123E4C"/>
                </a:solidFill>
              </a:rPr>
              <a:t>Alto potencial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2AB7D37-9D84-450A-927A-7B7EF2950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695825"/>
            <a:ext cx="26670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5D2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1268583-B600-4D34-95F8-A669F724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38700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5717A"/>
                </a:solidFill>
              </a:defRPr>
            </a:pPr>
            <a:r>
              <a:rPr sz="1125" b="1">
                <a:solidFill>
                  <a:srgbClr val="55717A"/>
                </a:solidFill>
              </a:rPr>
              <a:t>Ventaja Oeste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DC8BB04-18D8-4BDC-BC70-4702ECB99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53075"/>
            <a:ext cx="10477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07E69"/>
                </a:solidFill>
              </a:defRPr>
            </a:pPr>
            <a:r>
              <a:rPr sz="1500" b="1">
                <a:solidFill>
                  <a:srgbClr val="007E69"/>
                </a:solidFill>
              </a:rPr>
              <a:t>La pregunta institucional no es cuál es “más barata”, sino qué combinación de coste, territorio, ciudad y riesgo público resulta preferible.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2BBDAD4-2FE8-4873-9CEC-26E23F01A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2463BF6-94A2-4CB2-A369-92CB6863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0382375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189D93-5CDB-42B1-B9FC-A1E0F4AF5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885052-7BFE-4CAE-869E-3892232CC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COMPARATIVA OESTE / 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DD2F53-E0B3-46B5-B482-39E9F2892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MENSAJE CLAVE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0D6796-BC4C-4182-943B-60747605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Oeste no debe descartarse por coste antes de medir lo que devuelve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7C8D4C-943E-4D0A-9775-751036AE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4DA060-B811-4CCA-B843-18D5E899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52600"/>
            <a:ext cx="508635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DAA3BC-3AC0-442F-BFBD-987BED09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145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7E69"/>
                </a:solidFill>
              </a:defRPr>
            </a:pPr>
            <a:r>
              <a:rPr sz="1650" b="1">
                <a:solidFill>
                  <a:srgbClr val="007E69"/>
                </a:solidFill>
              </a:rPr>
              <a:t>Si la prioridad es…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2232C1-DCA1-46E7-A8D3-CA0B7C9AD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28900"/>
            <a:ext cx="3905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proteger el entorno superficial</a:t>
            </a:r>
          </a:p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y dar a Graus la mayor</a:t>
            </a:r>
          </a:p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capacidad de transformación urbana,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E9126A-FF65-4015-8FFB-0D086FBD5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CB6A2A"/>
                </a:solidFill>
              </a:defRPr>
            </a:pPr>
            <a:r>
              <a:rPr sz="1800" b="1">
                <a:solidFill>
                  <a:srgbClr val="CB6A2A"/>
                </a:solidFill>
              </a:rPr>
              <a:t>la Solución Oeste merece un anteproyecto completo.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95C185-5CEC-48FF-8F3C-372098067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52600"/>
            <a:ext cx="508635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1E890B-2D23-4D5E-B1FF-988DBEACF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145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CB6A2A"/>
                </a:solidFill>
              </a:defRPr>
            </a:pPr>
            <a:r>
              <a:rPr sz="1650" b="1">
                <a:solidFill>
                  <a:srgbClr val="CB6A2A"/>
                </a:solidFill>
              </a:rPr>
              <a:t>Pero debe demostrar…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7CED02-E476-4026-871C-37BE230E4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28900"/>
            <a:ext cx="3905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que la geología, el agua,</a:t>
            </a:r>
          </a:p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la seguridad y el coste de ciclo</a:t>
            </a:r>
          </a:p>
          <a:p xmlns:a="http://schemas.openxmlformats.org/drawingml/2006/main">
            <a:pPr algn="l">
              <a:buNone/>
              <a:defRPr sz="2175" b="1">
                <a:solidFill>
                  <a:srgbClr val="123E4C"/>
                </a:solidFill>
              </a:defRPr>
            </a:pPr>
            <a:r>
              <a:rPr sz="2175" b="1">
                <a:solidFill>
                  <a:srgbClr val="123E4C"/>
                </a:solidFill>
              </a:rPr>
              <a:t>de vida son asumibles.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5B1684-D296-4CED-8511-5619259C9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057650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7E69"/>
                </a:solidFill>
              </a:defRPr>
            </a:pPr>
            <a:r>
              <a:rPr sz="1800" b="1">
                <a:solidFill>
                  <a:srgbClr val="007E69"/>
                </a:solidFill>
              </a:rPr>
              <a:t>No se vende una promesa: se pide la evidencia para elegir con rigor.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1B7839-8516-4903-8C5B-250CC894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24550"/>
            <a:ext cx="10572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55717A"/>
                </a:solidFill>
              </a:defRPr>
            </a:pPr>
            <a:r>
              <a:rPr sz="1275" b="1">
                <a:solidFill>
                  <a:srgbClr val="55717A"/>
                </a:solidFill>
              </a:rPr>
              <a:t>La geotecnia Oeste y el anteproyecto hidráulico-estructural Este son el siguiente paso común.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87488F-340B-41A6-B96F-D1C125315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4CECE9-37C6-4F71-B0FC-965477147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868074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A8B1F7-417D-4F86-B605-B32378A96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EDF2A9-193A-45EB-B75F-0A72D4535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PROYECTO ÉSERA 2050 · VISIÓN TERRITORIAL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412AC9-F1E7-44D4-B0E7-D52E86B7D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VISIÓN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03E8C9-8642-49DA-8665-7F76193A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cuestión supera Graus: es la puerta del valle del Ésera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1A8F4A-F61B-477A-A0ED-D4CFA1182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589AB-6DCF-4FA8-A3F8-1FDC6400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24025"/>
            <a:ext cx="685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313A"/>
                </a:solidFill>
              </a:defRPr>
            </a:pPr>
            <a:r>
              <a:rPr sz="1725" b="1">
                <a:solidFill>
                  <a:srgbClr val="17313A"/>
                </a:solidFill>
              </a:rPr>
              <a:t>Una conexión más segura y legible hacia Benasque y, en perspectiva, hacia Francia por el eje Benasque–Luchón.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EACAC7-8A00-4552-816C-025F2E578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908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D54EA1-F1A6-45BD-B2D5-87DF59D6F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051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Movilidad de valle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D2EA59-0C76-453E-AC27-29F998D7C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14650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El tráfico de paso debe poder atravesar el territorio sin imponer su carga al centro urbano.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9F6BC5-27AC-41D6-8E43-BDA9B4317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52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AD766D-BB87-4006-987C-8C0D2B405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67125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Capital funcional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C9C55A-3F50-40A4-916A-92C86B6BC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766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Graus refuerza su papel de servicios, comercio, turismo y conexión de la Ribagorza.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9AD93C-123B-46D5-BC1C-59CA0B33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148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C0752F-2D76-4F7E-BF91-662712B7E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291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Proyecto integrado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AB1C21-9CC1-4083-9B12-E5061D3E8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38700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variante y la recuperación de la travesía son una misma operación territorial.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B87B32-D050-4B11-BBCC-C4B197BA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52625"/>
            <a:ext cx="5048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A473D2-C094-4CA5-A7BF-640C3845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457450"/>
            <a:ext cx="400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23E4C"/>
                </a:solidFill>
              </a:defRPr>
            </a:pPr>
            <a:r>
              <a:rPr sz="2250" b="1">
                <a:solidFill>
                  <a:srgbClr val="123E4C"/>
                </a:solidFill>
              </a:rPr>
              <a:t>El objetivo no es</a:t>
            </a:r>
          </a:p>
          <a:p xmlns:a="http://schemas.openxmlformats.org/drawingml/2006/main">
            <a:pPr algn="l">
              <a:buNone/>
              <a:defRPr sz="2250" b="1">
                <a:solidFill>
                  <a:srgbClr val="123E4C"/>
                </a:solidFill>
              </a:defRPr>
            </a:pPr>
            <a:r>
              <a:rPr sz="2250" b="1">
                <a:solidFill>
                  <a:srgbClr val="123E4C"/>
                </a:solidFill>
              </a:rPr>
              <a:t>construir más carretera.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8A02FB-3102-4C81-813D-77F54BFCB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381375"/>
            <a:ext cx="3810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07E69"/>
                </a:solidFill>
              </a:defRPr>
            </a:pPr>
            <a:r>
              <a:rPr sz="1875" b="1">
                <a:solidFill>
                  <a:srgbClr val="007E69"/>
                </a:solidFill>
              </a:rPr>
              <a:t>Es separar los tráficos que deben pasar de los espacios que deben ser vividos.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CBC90E-7BEC-40BB-8D05-4B24D8479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476750"/>
            <a:ext cx="3810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CB6A2A"/>
                </a:solidFill>
              </a:defRPr>
            </a:pPr>
            <a:r>
              <a:rPr sz="1200" b="1">
                <a:solidFill>
                  <a:srgbClr val="CB6A2A"/>
                </a:solidFill>
              </a:rPr>
              <a:t>Corredor exterior + avenida ciudadana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072582-2124-4A1E-AC9B-D1BA2970A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BF092D-4E2E-4681-A58C-4ED183C73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4533400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020DA8-5246-4060-9A91-7D9BBEFD0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DA0263-BD6A-492F-8CEC-FE385855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TRAVESÍA CIUDADANA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A7389B-6E9A-4D00-9AC8-5EFC487E2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EL PROYECTO INTEGRADO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DC896C-09D6-4E37-90E2-178202A08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variante solo tiene sentido si la travesía vuelve a ser de Graus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04C0A5-3147-4DE9-8425-9772060F3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27E37E-1E7D-47D3-9CE4-883FEDF0D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145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E4C"/>
                </a:solidFill>
              </a:defRPr>
            </a:pPr>
            <a:r>
              <a:rPr sz="1800" b="1">
                <a:solidFill>
                  <a:srgbClr val="123E4C"/>
                </a:solidFill>
              </a:rPr>
              <a:t>No hay dos proyectos: hay una única transformación. La infraestructura exterior libera el espacio que hoy ocupan los tráficos de paso.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0A626C-1C59-409A-85E2-90250E89B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86050"/>
            <a:ext cx="3143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C0E956-1DBB-4778-9898-DB1B456E1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09900"/>
            <a:ext cx="2095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07E69"/>
                </a:solidFill>
              </a:defRPr>
            </a:pPr>
            <a:r>
              <a:rPr sz="1725" b="1">
                <a:solidFill>
                  <a:srgbClr val="007E69"/>
                </a:solidFill>
              </a:rPr>
              <a:t>1. Desviar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1AF848-EE63-4ABD-9BCB-B5C48590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313A"/>
                </a:solidFill>
              </a:defRPr>
            </a:pPr>
            <a:r>
              <a:rPr sz="1350" b="0">
                <a:solidFill>
                  <a:srgbClr val="17313A"/>
                </a:solidFill>
              </a:rPr>
              <a:t>El tráfico de paso deja de atravesar el centro.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E19E0B-2E25-42E8-B95D-583DF7DA7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686050"/>
            <a:ext cx="3143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00EBF5-E548-413A-B933-BC47457B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009900"/>
            <a:ext cx="2095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CB6A2A"/>
                </a:solidFill>
              </a:defRPr>
            </a:pPr>
            <a:r>
              <a:rPr sz="1725" b="1">
                <a:solidFill>
                  <a:srgbClr val="CB6A2A"/>
                </a:solidFill>
              </a:rPr>
              <a:t>2. Reordenar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F3D31A-0ADE-493B-AD22-B001634A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76625"/>
            <a:ext cx="238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313A"/>
                </a:solidFill>
              </a:defRPr>
            </a:pPr>
            <a:r>
              <a:rPr sz="1350" b="0">
                <a:solidFill>
                  <a:srgbClr val="17313A"/>
                </a:solidFill>
              </a:rPr>
              <a:t>Los accesos locales, aparcamiento y reparto se gestionan con claridad.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A815CC-4D91-47EE-A3D8-22403ACD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686050"/>
            <a:ext cx="3143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2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0D8389-0A7C-41B4-9333-91F09134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09900"/>
            <a:ext cx="2095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23E4C"/>
                </a:solidFill>
              </a:defRPr>
            </a:pPr>
            <a:r>
              <a:rPr sz="1725" b="1">
                <a:solidFill>
                  <a:srgbClr val="123E4C"/>
                </a:solidFill>
              </a:rPr>
              <a:t>3. Devolver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7C899B-D73C-45C6-A631-81201880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476625"/>
            <a:ext cx="238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313A"/>
                </a:solidFill>
              </a:defRPr>
            </a:pPr>
            <a:r>
              <a:rPr sz="1350" b="0">
                <a:solidFill>
                  <a:srgbClr val="17313A"/>
                </a:solidFill>
              </a:rPr>
              <a:t>La avenida vuelve a servir a vecinos, comercio, escuela y paseo.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901712-325A-4EBA-A962-44014ACD6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7E69"/>
                </a:solidFill>
              </a:defRPr>
            </a:pPr>
            <a:r>
              <a:rPr sz="1575" b="1">
                <a:solidFill>
                  <a:srgbClr val="007E69"/>
                </a:solidFill>
              </a:rPr>
              <a:t>La variante elimina el tráfico de paso; la nueva avenida devuelve la travesía a vecinos, comerciantes y visitantes.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B5D286-B991-49F3-BDB0-8B69A346D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28494A-B4E5-4290-AEFB-6FD7AD453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8210317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A29FF3-0ACF-4983-8A9E-92E87322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DC37A9-72B6-48A5-AB66-CA61D5257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TRAVESÍA CIUDADANA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F3ED0B-79FC-472B-8341-EFDAB8400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FUNCIONAMIENTO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F4D3B0-CFD7-471B-AE6A-AE077F1F3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travesía se convierte en una red urbana legible y más humana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24F1F2-E716-4B47-906C-B0F8BB6ED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8113d58cb745bb"/>
          <a:stretch xmlns:a="http://schemas.openxmlformats.org/drawingml/2006/main"/>
        </p:blipFill>
        <p:spPr>
          <a:xfrm xmlns:a="http://schemas.openxmlformats.org/drawingml/2006/main">
            <a:off x="1562956" y="1714500"/>
            <a:ext cx="5179888" cy="41910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75E400-6725-407C-9A2B-98E78CFE9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47850"/>
            <a:ext cx="29527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AE8744-6622-41A2-B715-451AA3698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1717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23E4C"/>
                </a:solidFill>
              </a:defRPr>
            </a:pPr>
            <a:r>
              <a:rPr sz="1575" b="1">
                <a:solidFill>
                  <a:srgbClr val="123E4C"/>
                </a:solidFill>
              </a:rPr>
              <a:t>Hipótesis funcional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256CB0-CD41-4DA7-A64F-1A67CCF4C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527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224E4D-0314-4F68-A8C5-8BEB89343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670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Subida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726C37-3AAC-4316-A112-734EF06F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8765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Por el Paseo del Río Ésera, en sentido sur–norte.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D98C1C-0D98-4BF7-AFA6-89F0F220B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09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86B9EF-6052-4368-8109-271E60C09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5242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Bajada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8BF9FD-962D-424D-AFB9-0404E63DE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338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Por la A-139 actual, en sentido norte–sur.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980C35-5807-4765-AC20-4F852A790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67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49C590-63B9-479D-ACFD-D64681F8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3815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Tramo especial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5378F5-C06B-48A8-BEBB-F3960ADB3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5910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Conexión sur de doble sentido y P1 conserva la rotonda existente.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50F952-A20C-4341-AF64-159D1050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124575"/>
            <a:ext cx="6667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5717A"/>
                </a:solidFill>
              </a:defRPr>
            </a:pPr>
            <a:r>
              <a:rPr sz="825" b="0">
                <a:solidFill>
                  <a:srgbClr val="55717A"/>
                </a:solidFill>
              </a:rPr>
              <a:t>Esquema de circulación para estudio. Dimensiones, estacionamiento y accesibilidad se definirán tras inventario y participación.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27FCC0-B305-4385-A47C-BCD09C974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4102A2-5703-40EA-A0D6-65128451B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06803629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ED26CA-0D4F-4C4F-99D0-21C1376E8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682498-7C82-4E5C-9BC5-46E69E7F9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TRAVESÍA CIUDADANA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E99B61-8EFE-4441-A6E1-3613453B7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VISUALIZACIONES CONCEPTUALES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60E0C7-211B-4D54-85E9-7D778E5EC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travesía recuperada se entiende mejor cuando se puede imaginar vivida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A90A6F-CD90-4699-9BF8-1FDD210E3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bb420215342b0"/>
          <a:stretch xmlns:a="http://schemas.openxmlformats.org/drawingml/2006/main"/>
        </p:blipFill>
        <p:spPr>
          <a:xfrm xmlns:a="http://schemas.openxmlformats.org/drawingml/2006/main">
            <a:off x="2468871" y="1714500"/>
            <a:ext cx="6377959" cy="4095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2E31D8-3A78-4DC0-A656-928470558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48375"/>
            <a:ext cx="1028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007E69"/>
                </a:solidFill>
              </a:defRPr>
            </a:pPr>
            <a:r>
              <a:rPr sz="1050" b="1">
                <a:solidFill>
                  <a:srgbClr val="007E69"/>
                </a:solidFill>
              </a:rPr>
              <a:t>Paseo del río Ésera · espacio de estancia, movilidad local y relación con el paisaje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3F277B-62A5-457A-BC74-216BB474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0A86D3-DA5C-4638-AAAF-DA24C3821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81282043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8212BA-3256-4ABE-A04D-4382F8C1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EE9294-668B-4CFA-9CAC-4B0F641B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TRAVESÍA CIUDADANA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37C573-8E41-440E-9D2A-1AB93CDBB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VISUALIZACIONES CONCEPTUALES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F75489-BE38-41CE-9B47-F7AB200AB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Una avenida para caminar, comprar, descansar y acceder con seguridad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07CD8C-E8C9-45F8-A8EA-F7C48A4E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f43cfefb934579"/>
          <a:stretch xmlns:a="http://schemas.openxmlformats.org/drawingml/2006/main"/>
        </p:blipFill>
        <p:spPr>
          <a:xfrm xmlns:a="http://schemas.openxmlformats.org/drawingml/2006/main">
            <a:off x="514350" y="1931936"/>
            <a:ext cx="5095875" cy="3279879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326d89faea47c8"/>
          <a:stretch xmlns:a="http://schemas.openxmlformats.org/drawingml/2006/main"/>
        </p:blipFill>
        <p:spPr>
          <a:xfrm xmlns:a="http://schemas.openxmlformats.org/drawingml/2006/main">
            <a:off x="5953125" y="1908820"/>
            <a:ext cx="5095875" cy="3326109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23F4E4-3E60-48C5-8642-8DE43FBCD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67375"/>
            <a:ext cx="5095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007E69"/>
                </a:solidFill>
              </a:defRPr>
            </a:pPr>
            <a:r>
              <a:rPr sz="975" b="1">
                <a:solidFill>
                  <a:srgbClr val="007E69"/>
                </a:solidFill>
              </a:rPr>
              <a:t>Entorno escolar · prioridad peatonal y accesibilidad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EEDE39-B769-4F7F-A06E-62B9DE3F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667375"/>
            <a:ext cx="5095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007E69"/>
                </a:solidFill>
              </a:defRPr>
            </a:pPr>
            <a:r>
              <a:rPr sz="975" b="1">
                <a:solidFill>
                  <a:srgbClr val="007E69"/>
                </a:solidFill>
              </a:rPr>
              <a:t>Centro urbano · calle cotidiana, segura y habitable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E0E26A-821A-4E81-BBA1-FFE15975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53863B-801A-4F7E-80EE-07A1DB076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14972650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89F1F0-EE1D-403A-8356-35D4043EF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07FB79-9E0C-49D9-850E-C1780818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TRAVESÍA CIUDADANA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5389B6-7D01-4571-AD86-458FF6D91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VISUALIZACIONES CONCEPTUALES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E71969-9083-4AD5-ABCC-A9E7E5F82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El colofón urbano: conexiones claras y espacio público de calidad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F00D3F-6BEB-4914-B0AB-3C5815043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180cbeed154783"/>
          <a:stretch xmlns:a="http://schemas.openxmlformats.org/drawingml/2006/main"/>
        </p:blipFill>
        <p:spPr>
          <a:xfrm xmlns:a="http://schemas.openxmlformats.org/drawingml/2006/main">
            <a:off x="691206" y="1714500"/>
            <a:ext cx="4742163" cy="371475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289850b64d431c"/>
          <a:stretch xmlns:a="http://schemas.openxmlformats.org/drawingml/2006/main"/>
        </p:blipFill>
        <p:spPr>
          <a:xfrm xmlns:a="http://schemas.openxmlformats.org/drawingml/2006/main">
            <a:off x="6051777" y="1714500"/>
            <a:ext cx="4898571" cy="3714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EECD72-E47D-46F2-B284-A8E047B7F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67375"/>
            <a:ext cx="5095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007E69"/>
                </a:solidFill>
              </a:defRPr>
            </a:pPr>
            <a:r>
              <a:rPr sz="975" b="1">
                <a:solidFill>
                  <a:srgbClr val="007E69"/>
                </a:solidFill>
              </a:rPr>
              <a:t>Comercio y vida cotidiana · la calle vuelve a servir al municipio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FB2245-5521-4404-808C-5D3BB40F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667375"/>
            <a:ext cx="5095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007E69"/>
                </a:solidFill>
              </a:defRPr>
            </a:pPr>
            <a:r>
              <a:rPr sz="975" b="1">
                <a:solidFill>
                  <a:srgbClr val="007E69"/>
                </a:solidFill>
              </a:rPr>
              <a:t>Conexión con el paseo · acceso local, aparcamiento y estancia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257FE2-2934-4A45-BB67-C06E25E77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765C4E-4182-458E-98FB-547E4F6B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93149279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37AEB1-4B2C-401C-A744-1CE1FA0BF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53F0DF-7E5D-4955-B03F-4C2C57E19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77025"/>
            <a:ext cx="12192000" cy="180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3169C4-2222-4AD8-A4F3-0215C90D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La mejor variante no termina en un enlace.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E13424-032A-4685-92F8-EFAEDB43E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933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Empieza cuando Graus puede volver a caminar, comprar, conversar y crecer sin que el tráfico de paso gobierne su calle principal.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4B9155-393D-4A9C-8F39-57A2180A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95625"/>
            <a:ext cx="38100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AD6F85-F414-4F22-A23E-54947ADE5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BD9D2"/>
                </a:solidFill>
              </a:defRPr>
            </a:pPr>
            <a:r>
              <a:rPr sz="1200" b="1">
                <a:solidFill>
                  <a:srgbClr val="BBD9D2"/>
                </a:solidFill>
              </a:rPr>
              <a:t>DECISIÓN QUE SE PROPONE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6B8A62-5907-4514-835F-A6494047D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24250"/>
            <a:ext cx="8382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Encargar el anteproyecto oficial comparativo y las campañas que hoy faltan: geotecnia e hidrogeología Oeste; hidráulica y cimentaciones Este.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0E40CB-16AC-4D87-9A80-A2B46F7B7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00625"/>
            <a:ext cx="876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D7E5E3"/>
                </a:solidFill>
              </a:defRPr>
            </a:pPr>
            <a:r>
              <a:rPr sz="1800" b="1">
                <a:solidFill>
                  <a:srgbClr val="D7E5E3"/>
                </a:solidFill>
              </a:rPr>
              <a:t>No se pide elegir hoy una carretera. Se pide elegir el conocimiento necesario para transformar Graus con rigor.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BAAA0E-0992-48CA-8BDF-7D67F7BC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960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BBD9D2"/>
                </a:solidFill>
              </a:defRPr>
            </a:pPr>
            <a:r>
              <a:rPr sz="1050" b="0">
                <a:solidFill>
                  <a:srgbClr val="BBD9D2"/>
                </a:solidFill>
              </a:rPr>
              <a:t>Carlos Puyet Martínez · Dirección conceptual del Proyecto Ésera 2050</a:t>
            </a:r>
          </a:p>
        </p:txBody>
      </p:sp>
    </p:spTree>
    <p:extLst>
      <p:ext uri="{BB962C8B-B14F-4D97-AF65-F5344CB8AC3E}">
        <p14:creationId xmlns:p14="http://schemas.microsoft.com/office/powerpoint/2010/main" val="20927067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172620-F8CA-46A0-B74A-DF8761F2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8CB0A4-85F2-4EE3-812D-BE15F6395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PROBLEMA ACTUAL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BBDA2C-E1DA-4717-8FBB-6983DD9A3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PUNTO DE PARTIDA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1FABEF-429B-4934-9760-ED03C229A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Hoy, el tráfico de paso condiciona la vida cotidiana de Graus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385D42-0FA1-4E88-8717-0D9E890B1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D10FDB-1058-43DB-9424-DA25CE397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24025"/>
            <a:ext cx="981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313A"/>
                </a:solidFill>
              </a:defRPr>
            </a:pPr>
            <a:r>
              <a:rPr sz="1575" b="0">
                <a:solidFill>
                  <a:srgbClr val="17313A"/>
                </a:solidFill>
              </a:rPr>
              <a:t>La travesía A-139 reúne funciones que compiten: movilidad de largo recorrido, acceso local, comercio, escuela, paseo y estancia.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2842FA-877F-41F4-AE7C-D60991B4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524125"/>
            <a:ext cx="1076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E1D123-D5CF-4795-847B-51C0B0773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52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1.449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5B3BA-0C0F-435D-8D39-00E6FD49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337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vehículos/día en el aforo A-139 de 2022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5F2C58-01B5-428D-B7AA-8DB2E5F2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9527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195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DEF430-0644-475B-9948-741840A68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333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vehículos pesados/día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4B98B0-5C67-4866-9686-2C630264C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527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CB6A2A"/>
                </a:solidFill>
              </a:defRPr>
            </a:pPr>
            <a:r>
              <a:rPr sz="2325" b="1">
                <a:solidFill>
                  <a:srgbClr val="CB6A2A"/>
                </a:solidFill>
              </a:rPr>
              <a:t>6+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5D3DD8-650A-4426-BF40-4EAB8A7C7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33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funciones urbanas superpuestas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A498C5-4A8D-40D7-B8A4-D218CB760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Ruido y emisiones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2754EA-3F57-43B7-920E-A6735E404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91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Barrera para peatones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F5785A-33E7-48D5-8CAB-A73721F77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191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Menos margen urbano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1ADF28-F295-41D9-BAE3-A6324E78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86375"/>
            <a:ext cx="10191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07E69"/>
                </a:solidFill>
              </a:defRPr>
            </a:pPr>
            <a:r>
              <a:rPr sz="1875" b="1">
                <a:solidFill>
                  <a:srgbClr val="007E69"/>
                </a:solidFill>
              </a:rPr>
              <a:t>La decisión relevante no es “dónde cabe una carretera”, sino cómo liberar la ciudad sin trasladar innecesariamente el impacto a su entorno.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0F87FC-769B-4A7A-853C-021DB13D3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EFA54B-77AD-4DB3-B4BC-F71465D4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853050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ACDAD9-9390-4861-AE21-BC667E26C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04C311-FA48-44CE-BAEA-77DF7497B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MARCO DE DECISIÓN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388CFE-5C12-405C-BBBB-84FDAF5E3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ALTERNATIVAS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D2B355-9E7F-42A3-8EA6-73E132A3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Dos alternativas, un mismo propósito: sacar el tráfico de paso y devolver la travesía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853E26-3BF4-4367-A728-D15AA55F8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C91C80-336F-431A-A300-97C73B4A6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14525"/>
            <a:ext cx="48387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921D76-DD38-4712-BEA3-2192AD228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914525"/>
            <a:ext cx="48387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A71F2F-63DF-4E55-9BF5-BFADCBCD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5742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7E69"/>
                </a:solidFill>
              </a:defRPr>
            </a:pPr>
            <a:r>
              <a:rPr sz="1275" b="1">
                <a:solidFill>
                  <a:srgbClr val="007E69"/>
                </a:solidFill>
              </a:rPr>
              <a:t>SOLUCIÓN OESTE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4F2E58-964B-4778-A1EE-2BC0F20DA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0985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Túnel bajo Graus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6027AF-CA18-41C1-9123-941ED959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0"/>
            <a:ext cx="371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313A"/>
                </a:solidFill>
              </a:defRPr>
            </a:pPr>
            <a:r>
              <a:rPr sz="1350" b="0">
                <a:solidFill>
                  <a:srgbClr val="17313A"/>
                </a:solidFill>
              </a:rPr>
              <a:t>Trazado predominantemente subterráneo por Recereza y al oeste de Peña del Morral.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E1B3C0-5F3F-4DDB-81AC-8D3DFA615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3810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Precio de la discreción territorial: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mayor complejidad, instalaciones y riesgo geotécnico.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E62B9C-E7C9-472E-B573-35F87712E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5742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CB6A2A"/>
                </a:solidFill>
              </a:defRPr>
            </a:pPr>
            <a:r>
              <a:rPr sz="1275" b="1">
                <a:solidFill>
                  <a:srgbClr val="CB6A2A"/>
                </a:solidFill>
              </a:rPr>
              <a:t>SOLUCIÓN ESTE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3B9CE2-1DED-41D9-920C-5DC16DA45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0985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Corredor oriental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F96148-4DF0-4D1F-BB52-E0CA5E2EF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43250"/>
            <a:ext cx="371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313A"/>
                </a:solidFill>
              </a:defRPr>
            </a:pPr>
            <a:r>
              <a:rPr sz="1350" b="0">
                <a:solidFill>
                  <a:srgbClr val="17313A"/>
                </a:solidFill>
              </a:rPr>
              <a:t>Carretera superficial con estructura de cruce del Ésera y enlace hacia A-2612.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574D08-4C3E-4212-9EE1-AD5DB739B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57650"/>
            <a:ext cx="3810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Precio de la economía inicial: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mayor exposición de suelo, paisaje, agua y parcelas.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AA7655-0A22-457C-B3EB-9A4A8913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72125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7E69"/>
                </a:solidFill>
              </a:defRPr>
            </a:pPr>
            <a:r>
              <a:rPr sz="1425" b="1">
                <a:solidFill>
                  <a:srgbClr val="007E69"/>
                </a:solidFill>
              </a:rPr>
              <a:t>Ninguna alternativa está decidida. La función de este dossier es ordenar la decisión y justificar los estudios oficiales siguientes.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7DAB56-CCD9-4B30-9FF8-A71B7CF05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B996A5-93C0-4F9E-A672-1191E1D46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643314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D47DB9B-DC0F-4132-BB43-6DE661B6A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1223BC-E437-4A01-8176-EA31D4A8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D63C4F-B18A-4D90-92A9-2250D139B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RESUMEN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A73468-5041-43B6-B723-EF31ACD07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Solución Oeste · una infraestructura bajo la ladera, no sobre el territorio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CEE817-6667-44CF-9458-8C35AF61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6924E3-CEFE-4CFC-B445-8F4B63DB9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85925"/>
            <a:ext cx="1952625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007E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077706-2F98-4B7A-8551-6DD939D4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1762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CORREDOR A ESTUDIAR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9A854A-0389-45BF-961C-EE6D1569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43125"/>
            <a:ext cx="5095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23E4C"/>
                </a:solidFill>
              </a:defRPr>
            </a:pPr>
            <a:r>
              <a:rPr sz="1875" b="1">
                <a:solidFill>
                  <a:srgbClr val="123E4C"/>
                </a:solidFill>
              </a:rPr>
              <a:t>Túnel carretero bidireccional entre P0 y P1, con conexiones exteriores y dos portales.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A7A08E-8577-4509-AEB0-0B228D5D5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07E69"/>
                </a:solidFill>
              </a:defRPr>
            </a:pPr>
            <a:r>
              <a:rPr sz="2325" b="1">
                <a:solidFill>
                  <a:srgbClr val="007E69"/>
                </a:solidFill>
              </a:rPr>
              <a:t>≈ 4,59 km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8A96A0-51CD-41C3-BE05-4110F893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longitud total con conexiones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AF912B-5133-4C37-9782-FE81E8EF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238500"/>
            <a:ext cx="176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07E69"/>
                </a:solidFill>
              </a:defRPr>
            </a:pPr>
            <a:r>
              <a:rPr sz="2325" b="1">
                <a:solidFill>
                  <a:srgbClr val="007E69"/>
                </a:solidFill>
              </a:rPr>
              <a:t>≈ 3,39 km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FEF6D9-DC9F-46DA-ABE2-33E571D0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619500"/>
            <a:ext cx="1762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túnel en mina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3A9B0-68BD-416B-ACEA-6294E97F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23850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07E69"/>
                </a:solidFill>
              </a:defRPr>
            </a:pPr>
            <a:r>
              <a:rPr sz="2325" b="1">
                <a:solidFill>
                  <a:srgbClr val="007E69"/>
                </a:solidFill>
              </a:rPr>
              <a:t>≈ 0,54 %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D54238-416A-4945-8F76-EBEC5B3F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6195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5717A"/>
                </a:solidFill>
              </a:defRPr>
            </a:pPr>
            <a:r>
              <a:rPr sz="975" b="0">
                <a:solidFill>
                  <a:srgbClr val="55717A"/>
                </a:solidFill>
              </a:rPr>
              <a:t>pendiente conceptual máxima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E50AB1-7C9F-4F17-989B-081D8AD2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71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6DA93E-2604-421A-8F72-EA87E43A9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Afección concentrada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C9FF6E-9DE8-45CB-8226-E7BAEBA2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9580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ocupación directa se concentra en portales, accesos y áreas de obra; no discurre en superficie por una franja continua.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B8EE78-9AEF-4796-9E64-973433F23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244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74AA18-D830-43C7-B9EA-C1E43FB41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3875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Decisión crítica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31B182-694B-4890-83C6-7449962CA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4830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campaña geotécnica e hidrogeológica debe confirmar calidad de roca, agua, sostenimiento y portales.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578112-8757-4802-A754-5830E6EF4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809750"/>
            <a:ext cx="44767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4581ED-583E-4BDC-8124-E1D06E73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33625"/>
            <a:ext cx="371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23E4C"/>
                </a:solidFill>
              </a:defRPr>
            </a:pPr>
            <a:r>
              <a:rPr sz="1950" b="1">
                <a:solidFill>
                  <a:srgbClr val="123E4C"/>
                </a:solidFill>
              </a:rPr>
              <a:t>UNA ALTERNATIVA PARA</a:t>
            </a:r>
          </a:p>
          <a:p xmlns:a="http://schemas.openxmlformats.org/drawingml/2006/main">
            <a:pPr algn="ctr">
              <a:buNone/>
              <a:defRPr sz="1950" b="1">
                <a:solidFill>
                  <a:srgbClr val="123E4C"/>
                </a:solidFill>
              </a:defRPr>
            </a:pPr>
            <a:r>
              <a:rPr sz="1950" b="1">
                <a:solidFill>
                  <a:srgbClr val="123E4C"/>
                </a:solidFill>
              </a:rPr>
              <a:t>ESTUDIAR CON RIGOR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A3BF46-7C5B-4E16-9BC0-7371872B8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3375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07E69"/>
                </a:solidFill>
              </a:defRPr>
            </a:pPr>
            <a:r>
              <a:rPr sz="1500" b="1">
                <a:solidFill>
                  <a:srgbClr val="007E69"/>
                </a:solidFill>
              </a:rPr>
              <a:t>Las visualizaciones de accesos, portales y conexión norte se muestran al cierre de este bloque.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53C226-774D-4FD2-83F1-CB13A115D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333875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5717A"/>
                </a:solidFill>
              </a:defRPr>
            </a:pPr>
            <a:r>
              <a:rPr sz="1125" b="0">
                <a:solidFill>
                  <a:srgbClr val="55717A"/>
                </a:solidFill>
              </a:rPr>
              <a:t>Son imágenes conceptuales; la geometría, los portales y las obras auxiliares requerirán anteproyecto oficial.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88311A-6F02-4390-A38B-0EC03BC6B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E924ED-392E-4214-B0F1-2EE48BA59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541896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BB8FD5-8879-4AFD-9F57-568EBF73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6D4CAF-6A11-47DA-8D46-7E138C74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C418CE-86BD-4DD2-B074-90577C06C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TRAZADO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B53250-384F-4CAC-AEA7-512825CBE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Solución Oeste evita el núcleo y busca la ladera occidental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664977-A8EC-4200-A58C-649F9454E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d341ef756842a0"/>
          <a:stretch xmlns:a="http://schemas.openxmlformats.org/drawingml/2006/main"/>
        </p:blipFill>
        <p:spPr>
          <a:xfrm xmlns:a="http://schemas.openxmlformats.org/drawingml/2006/main">
            <a:off x="2787418" y="1714500"/>
            <a:ext cx="2521415" cy="42291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F0C644-1F9D-4A31-AC4C-0B10995E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19275"/>
            <a:ext cx="311467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67E204-1371-4649-9B9B-88898A2C4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33600"/>
            <a:ext cx="2428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Lectura del trazado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92DBFB-E1F0-41F7-A523-5352A970F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95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E71F05-4C0E-4F2A-BB69-E1FD9B118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09850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P0 · portal sur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A0EC69-8913-49E3-ABA3-4B801ACDC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19400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Entorno de Recereza, fuera del casco urbano.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96923D-3B5B-4EC1-90E7-78B8B44ED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623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EA6BC7-FE7D-410D-B211-94FAEE59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7662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Túnel continuo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65CD2B-5D19-4A4A-A9C3-491D51348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686175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Por el oeste de Peña del Morral y de Graus.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E6A72D-FB3D-4363-BE6F-F8234053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4196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5459A5-13C6-4E59-A8B5-A71E2B85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33387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P1 · portal norte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51D150-6DC9-49E3-AF1B-62B64D2E3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43425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Conexión exterior hacia A-139 / A-2612.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3F4909-6842-4158-A068-E3E0000F4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124575"/>
            <a:ext cx="6572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5717A"/>
                </a:solidFill>
              </a:defRPr>
            </a:pPr>
            <a:r>
              <a:rPr sz="825" b="0">
                <a:solidFill>
                  <a:srgbClr val="55717A"/>
                </a:solidFill>
              </a:rPr>
              <a:t>Eje conceptual de trabajo; no apto para replanteo ni para definir expropiaciones.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746605-FEBB-4509-89BE-8FB8CDFFD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CBE6DC-55CC-4C34-BEE2-DD616C705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04956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6309B0-B4E1-4C4C-AA48-E6B707DA6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E5868E-E683-4BB5-842C-1A9BF64C4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E6CB1C-E8C0-40BE-AE50-D0C26080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PERFIL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5FC0C6-255C-4C5E-BD83-24B06425E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rasante Oeste es suave: el reto es el subsuelo, no la pendiente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EA1698-3148-4E0F-A93D-ED562635D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329f61d1984f98"/>
          <a:stretch xmlns:a="http://schemas.openxmlformats.org/drawingml/2006/main"/>
        </p:blipFill>
        <p:spPr>
          <a:xfrm xmlns:a="http://schemas.openxmlformats.org/drawingml/2006/main">
            <a:off x="727075" y="1714500"/>
            <a:ext cx="7099300" cy="4095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B1C413-C111-42BA-94B3-B1369338B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526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3E4C"/>
                </a:solidFill>
              </a:defRPr>
            </a:pPr>
            <a:r>
              <a:rPr sz="1500" b="1">
                <a:solidFill>
                  <a:srgbClr val="123E4C"/>
                </a:solidFill>
              </a:rPr>
              <a:t>Lo que aporta la topografía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63F6A0-2D53-410F-9CBA-7A54EF79B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62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4C4B13-264F-4A2A-A3FF-9D4E57EF0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4765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Drenaje por gravedad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A417A8-3B90-40F6-A0A0-E85EE68C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86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rasante conceptual permite conducir agua hacia los portales.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269F45-2A5F-44DF-B453-621E1B82D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147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166AB8-4F85-4F83-8A43-4F0E86E48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4290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Cobertura suficiente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1BF77C-81FA-4E0F-A7F1-186456698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6385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La cobertura topográfica no acredita por sí sola roca competente.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ACBC54-0A51-4BC2-9F50-7D8950AD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467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FF5867-71BC-4AD0-A6B7-D686FF78B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3815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7313A"/>
                </a:solidFill>
              </a:defRPr>
            </a:pPr>
            <a:r>
              <a:rPr sz="1275" b="1">
                <a:solidFill>
                  <a:srgbClr val="17313A"/>
                </a:solidFill>
              </a:rPr>
              <a:t>Campaña geotécnica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0128F3-BC3C-4494-ADC9-61E01A33D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591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5717A"/>
                </a:solidFill>
              </a:defRPr>
            </a:pPr>
            <a:r>
              <a:rPr sz="1050" b="0">
                <a:solidFill>
                  <a:srgbClr val="55717A"/>
                </a:solidFill>
              </a:rPr>
              <a:t>Sondeos, hidrogeología y análisis de portales convierten este perfil en anteproyecto.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CF7198-5933-4DE7-9E04-04D0125D6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67425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717A"/>
                </a:solidFill>
              </a:defRPr>
            </a:pPr>
            <a:r>
              <a:rPr sz="900" b="0">
                <a:solidFill>
                  <a:srgbClr val="55717A"/>
                </a:solidFill>
              </a:rPr>
              <a:t>Pendiente máxima conceptual ≈ 0,54 % · Perfil basado en MDT05 IGN–CNIG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26D812-715F-4A46-B4A0-EFCF11A6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366788-E0DA-453F-9A28-8F764FFE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34138167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493BB7B-C370-4E07-B2E6-6AC568163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CC1EBC-A50C-462A-9A58-0F8889472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C835C6-96F3-4BEF-AFDE-80FC3740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INVERSIÓN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38FEBB-3BAE-46FB-A98A-4CFF6532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La Oeste cuesta más, pero compra menor continuidad superficial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7F5FF8-DD41-4392-85EF-7BD897AA7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9392DE-E7EE-440B-BC97-69A211FF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95450"/>
            <a:ext cx="647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Estimación conceptual con IVA y contingencias · no es presupuesto de licitación.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82827B-5774-412E-BB93-DACF8A898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812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Favorable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6776C3-0B7B-4E93-808E-F18002AF8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409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3CCC5C-267C-4DFB-BAEC-60364ADDB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409825"/>
            <a:ext cx="8977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9E8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7B24CB-6000-439C-8B1B-2CB4DAB8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3622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173 M€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3C625D-3D2E-47C4-BDA2-95FE1E0D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527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Probable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E2691E-FFB0-4073-B293-5C291CAEE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9813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E2DEE8-9B69-4474-B36B-50A151FCC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981325"/>
            <a:ext cx="1369939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4946F3-5042-4678-8A8C-0403DC823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9337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264 M€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6C06BB-3F8A-429B-8EE8-0AE0B6B2D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524250"/>
            <a:ext cx="21431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Desfavorable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4B0AB8-05EE-47E4-B847-47D3D3BF1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552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8D8118-D03C-49BF-8BA0-42C7E8D2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552825"/>
            <a:ext cx="21431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64EE77-F6D1-4DA1-AD21-82D6167F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3505200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313A"/>
                </a:solidFill>
              </a:defRPr>
            </a:pPr>
            <a:r>
              <a:rPr sz="975" b="1">
                <a:solidFill>
                  <a:srgbClr val="17313A"/>
                </a:solidFill>
              </a:rPr>
              <a:t>413 M€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6F0CD9-84E2-4F24-BEF2-96504644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57675"/>
            <a:ext cx="504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23E4C"/>
                </a:solidFill>
              </a:defRPr>
            </a:pPr>
            <a:r>
              <a:rPr sz="1725" b="1">
                <a:solidFill>
                  <a:srgbClr val="123E4C"/>
                </a:solidFill>
              </a:rPr>
              <a:t>La campaña geotécnica es el factor que más puede desplazar la inversión final.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44E352-F038-45A1-8476-5B2070BAA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0CFBFA-D708-441F-A687-C32592C8E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62575"/>
            <a:ext cx="5095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5717A"/>
                </a:solidFill>
              </a:defRPr>
            </a:pPr>
            <a:r>
              <a:rPr sz="1200" b="0">
                <a:solidFill>
                  <a:srgbClr val="55717A"/>
                </a:solidFill>
              </a:rPr>
              <a:t>Lectura correcta: no se propone elegir por una cifra. Se propone conocer el coste real de una alternativa territorialmente valiosa.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E4BBCA-B382-4F5F-A123-9580ED020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62125"/>
            <a:ext cx="452437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333153-C375-434F-8C3B-58C4ACF7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33625"/>
            <a:ext cx="3762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23E4C"/>
                </a:solidFill>
              </a:defRPr>
            </a:pPr>
            <a:r>
              <a:rPr sz="1575" b="1">
                <a:solidFill>
                  <a:srgbClr val="123E4C"/>
                </a:solidFill>
              </a:rPr>
              <a:t>BANDA CONCEPTUAL DE INVERSIÓN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D563E3-E5A6-4F05-89C2-C9564C07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857500"/>
            <a:ext cx="3762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3225" b="1">
                <a:solidFill>
                  <a:srgbClr val="CB6A2A"/>
                </a:solidFill>
              </a:defRPr>
            </a:pPr>
            <a:r>
              <a:rPr sz="3225" b="1">
                <a:solidFill>
                  <a:srgbClr val="CB6A2A"/>
                </a:solidFill>
              </a:rPr>
              <a:t>173–413 M€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B1D848-72DC-4FB5-9775-601B0E9D7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790950"/>
            <a:ext cx="37623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5717A"/>
                </a:solidFill>
              </a:defRPr>
            </a:pPr>
            <a:r>
              <a:rPr sz="1275" b="0">
                <a:solidFill>
                  <a:srgbClr val="55717A"/>
                </a:solidFill>
              </a:rPr>
              <a:t>Las imágenes conceptuales de portales se sitúan al cierre del bloque Oeste para no confundir una hipótesis visual con el cálculo económico.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71D622-3EFF-4FC0-8E15-72CF8454E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4BEED7-9A5C-41C6-B671-89A5CB665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5790990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7F5D41-7CC6-4A8E-953F-6A85847EC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4A771C-0E75-4BF8-9019-D47FB9880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7E5E3"/>
                </a:solidFill>
              </a:defRPr>
            </a:pPr>
            <a:r>
              <a:rPr sz="975" b="1">
                <a:solidFill>
                  <a:srgbClr val="D7E5E3"/>
                </a:solidFill>
              </a:rPr>
              <a:t>VARIANTE OESTE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5948E8-0FC9-4A0F-9163-6CCD0BC0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619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D7E5E3"/>
                </a:solidFill>
              </a:defRPr>
            </a:pPr>
            <a:r>
              <a:rPr sz="900" b="1">
                <a:solidFill>
                  <a:srgbClr val="D7E5E3"/>
                </a:solidFill>
              </a:rPr>
              <a:t>VALOR TERRITORIAL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32E4EF-6BED-41EB-A577-17C0F248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3E4C"/>
                </a:solidFill>
              </a:defRPr>
            </a:pPr>
            <a:r>
              <a:rPr sz="2325" b="1">
                <a:solidFill>
                  <a:srgbClr val="123E4C"/>
                </a:solidFill>
              </a:rPr>
              <a:t>Por qué la Solución Oeste merece seguir plenamente abierta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E2D4FD-7E1A-4A88-B4CB-DA3266588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723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6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0A5EF9-955F-4AD9-A55C-4EAA7E76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43075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E4C"/>
                </a:solidFill>
              </a:defRPr>
            </a:pPr>
            <a:r>
              <a:rPr sz="1800" b="1">
                <a:solidFill>
                  <a:srgbClr val="123E4C"/>
                </a:solidFill>
              </a:rPr>
              <a:t>No es una “opción cara” sin más. Es una manera distinta de situar la infraestructura en el territorio.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FC7A70-E913-40DC-B89F-58B2E3DC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43200"/>
            <a:ext cx="23812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3323E9-B765-48A1-B7F5-7019D1A8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200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7E69"/>
                </a:solidFill>
              </a:defRPr>
            </a:pPr>
            <a:r>
              <a:rPr sz="1575" b="1">
                <a:solidFill>
                  <a:srgbClr val="007E69"/>
                </a:solidFill>
              </a:rPr>
              <a:t>Menos huella continua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251BD6-4BB7-4133-988C-ACED7EDE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2000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7313A"/>
                </a:solidFill>
              </a:defRPr>
            </a:pPr>
            <a:r>
              <a:rPr sz="1125" b="0">
                <a:solidFill>
                  <a:srgbClr val="17313A"/>
                </a:solidFill>
              </a:rPr>
              <a:t>Evita un corredor nuevo visible a lo largo de parcelas y laderas.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AA4758-613C-45D3-9366-D1EE5C0BA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743200"/>
            <a:ext cx="23812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53080A-4827-45E0-A77F-DB7A8DA9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00375"/>
            <a:ext cx="200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7E69"/>
                </a:solidFill>
              </a:defRPr>
            </a:pPr>
            <a:r>
              <a:rPr sz="1575" b="1">
                <a:solidFill>
                  <a:srgbClr val="007E69"/>
                </a:solidFill>
              </a:rPr>
              <a:t>Obra más concentrada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65252B-502B-439E-85D1-383ADA1F7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581400"/>
            <a:ext cx="2000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7313A"/>
                </a:solidFill>
              </a:defRPr>
            </a:pPr>
            <a:r>
              <a:rPr sz="1125" b="0">
                <a:solidFill>
                  <a:srgbClr val="17313A"/>
                </a:solidFill>
              </a:rPr>
              <a:t>Portales y frentes principales; menor sucesión de tajos superficiales.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9BE1E4-77A1-4A58-9829-57AFD8B4A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743200"/>
            <a:ext cx="23812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E43C24-B489-4A96-9081-30974AFF3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000375"/>
            <a:ext cx="200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7E69"/>
                </a:solidFill>
              </a:defRPr>
            </a:pPr>
            <a:r>
              <a:rPr sz="1575" b="1">
                <a:solidFill>
                  <a:srgbClr val="007E69"/>
                </a:solidFill>
              </a:rPr>
              <a:t>Más libertad urbana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96701B-E5C7-4B94-B209-00283EBE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581400"/>
            <a:ext cx="2000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7313A"/>
                </a:solidFill>
              </a:defRPr>
            </a:pPr>
            <a:r>
              <a:rPr sz="1125" b="0">
                <a:solidFill>
                  <a:srgbClr val="17313A"/>
                </a:solidFill>
              </a:rPr>
              <a:t>La variante queda fuera de la lectura cotidiana de Graus y refuerza la recuperación de su avenida.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2F78DA-2E93-42B3-9004-1EDD258FA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43200"/>
            <a:ext cx="23812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A50CF3-736C-4341-94AC-B6840E86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000375"/>
            <a:ext cx="200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7E69"/>
                </a:solidFill>
              </a:defRPr>
            </a:pPr>
            <a:r>
              <a:rPr sz="1575" b="1">
                <a:solidFill>
                  <a:srgbClr val="007E69"/>
                </a:solidFill>
              </a:rPr>
              <a:t>Expropiación a estudiar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81B7A6-02D8-40BF-BCAD-0160518C2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581400"/>
            <a:ext cx="2000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17313A"/>
                </a:solidFill>
              </a:defRPr>
            </a:pPr>
            <a:r>
              <a:rPr sz="1125" b="0">
                <a:solidFill>
                  <a:srgbClr val="17313A"/>
                </a:solidFill>
              </a:rPr>
              <a:t>Subterráneo no significa sin derechos; sí reduce la ocupación superficial continua.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A78BDC-C485-48F6-AD0B-23FDA072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86375"/>
            <a:ext cx="1009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CB6A2A"/>
                </a:solidFill>
              </a:defRPr>
            </a:pPr>
            <a:r>
              <a:rPr sz="1500" b="1">
                <a:solidFill>
                  <a:srgbClr val="CB6A2A"/>
                </a:solidFill>
              </a:rPr>
              <a:t>Límite imprescindible: solo la geotecnia podrá confirmar si ese valor territorial es económicamente asumible.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E6857F-2A6D-43DB-BAE8-72A51C43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15100"/>
            <a:ext cx="819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5717A"/>
                </a:solidFill>
              </a:defRPr>
            </a:pPr>
            <a:r>
              <a:rPr sz="750" b="0">
                <a:solidFill>
                  <a:srgbClr val="55717A"/>
                </a:solidFill>
              </a:rPr>
              <a:t>Documento conceptual · no constituye proyecto de construcción ni decisión administrativa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9FC5E4-5BF4-4913-8C84-14750542A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55717A"/>
                </a:solidFill>
              </a:defRPr>
            </a:pPr>
            <a:r>
              <a:rPr sz="825" b="1">
                <a:solidFill>
                  <a:srgbClr val="55717A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46370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2026-08-28T16:40:23.8960000Z</dcterms:created>
  <dcterms:modified xsi:type="dcterms:W3CDTF">2026-08-28T16:40:23.8960000Z</dcterms:modified>
</coreProperties>
</file>